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89507-8285-4544-A588-0F9DF8631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6814C9-8423-4631-B377-52078D37B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53790-5D0B-47D3-BD41-CB7FBCAD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9242E4-92E6-4F35-ADB3-6B1015F3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3926C-69AF-4A30-9894-79560DAF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55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2E2CD-0702-46B9-BF2B-074B9CD8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5FF01D-6946-4F26-AB34-ADD338BFD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54A96E-A6A5-463B-9AA4-7B9F58B6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0A6499-EF80-43C8-8C7C-F453F658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84E4DD-3D72-4B7E-B10F-47B6F931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6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E48EB1-05A4-4120-83C7-D2E999E7F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658EB6-9E31-4487-A46B-F75704757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4D18F-BCC4-4839-A30B-0140DAA67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70FCBE-9BB8-4D55-B99C-5C8789B6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D5D1C6-9FDF-4105-B3AE-CE715DE6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8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BE4F1-585F-4BCD-A699-2B8B3EB64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D14A56-3B80-4F8C-8AD1-47A5DD21A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78016F-3F4E-4109-9F25-02954367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DBA9C4-8C46-4787-B966-03853935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91F181-7069-4800-BC70-A2833DCE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9A412-D106-48A0-B647-09B7EAC3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944949-A82B-4620-812E-EDA08223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091F6E-6C79-4A19-BAEB-2F1E83AA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529EE-B16F-4FAD-96D3-665EE78F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FF50C-0527-46A8-886E-6972D1E8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5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44E29-F09C-48D5-994D-53E5A897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0D34D7-F015-4C7A-843D-322E9607F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415C2-8FB7-4ACA-835D-E957780D6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123760-E76A-4075-AE5E-361EB2AC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D8A9B5-BA65-4654-BBB6-A3112A5E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7FB736-5984-4717-BF5F-9948614C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55E71-0C54-4E54-9032-79BBDD24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166F99-873B-47F6-A179-9C51F24FF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843491-EEE2-4B43-9465-F4D14FA69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40BD47-6067-46AE-8A01-3AAE5282F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5732E1-DF68-4790-A448-C3E4C06C4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479660-4E6E-497B-8BFD-BAFA840E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4A43A7-2F7F-4849-94D7-C8492515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2DE433-3622-48DF-ABD1-ED514B82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19C4C-DCC1-49C0-AEB8-3C36B3A5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A27EDE-BA10-4E82-887C-7A5D6214F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715A08-301E-469D-A435-879A19FE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9CEFD9-B9BE-479E-9BF5-B1443DE7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0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CFC965-9AB0-46E7-AB99-BA0EEBC7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AF8746-C3EE-4054-87A2-868AC350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ECFA95-7589-438F-8275-0CC99131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2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69BB3-48CA-4090-9B58-8DD4CEA7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C42D73-8E7C-49BE-BD7A-E8FB02054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59F152-E805-4BF2-A392-FB803214D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029674-39F8-4007-A802-A403DD51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1C5385-D036-4549-BCE8-1B5E080C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F9DBA9-939E-4A62-B742-4FB91D7F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0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C4265-1988-49A5-9C5E-F6E342490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295A80-0147-43FA-900B-3D6EFA577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259EB5-62FF-4B12-86EB-17085C2BE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E71E1A-FBC4-4026-8839-5CDB3AF2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93E79C-5B94-4D7C-BA7D-3BA438F3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536E24-198A-4BDE-A36D-1A4A9ED5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68C57-4618-4EF6-8749-9C075849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A50718-FFE3-4302-8F91-6F4E2604C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E2CE6C-6CD4-44E6-BB83-30F9A6F68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131DD-94FB-49D7-AF2A-CC15AEC5D36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D55337-08CA-4120-9CB5-1C450F6D9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DFF860-F1CE-4398-8F67-2EF8999EA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CF99-2F1C-4EF5-A25C-A7827F36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8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0116D-E03C-4AC3-98D2-9C3E896DF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0069" y="1672842"/>
            <a:ext cx="6105194" cy="81661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Лекция 6. Осторожное поведение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6B30A6-B113-4D1D-8B4C-5D9382B0A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0317" y="3476233"/>
            <a:ext cx="6105194" cy="682079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2"/>
                </a:solidFill>
                <a:latin typeface="+mj-lt"/>
              </a:rPr>
              <a:t>Зиновьев Роман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C973B-4F94-4628-92D3-E6925EF30A1F}"/>
              </a:ext>
            </a:extLst>
          </p:cNvPr>
          <p:cNvSpPr txBox="1"/>
          <p:nvPr/>
        </p:nvSpPr>
        <p:spPr>
          <a:xfrm>
            <a:off x="3021131" y="3012435"/>
            <a:ext cx="639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Математическая теория игр и справедливое распределение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</a:t>
            </a:r>
            <a:endParaRPr lang="ru-RU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539CD-6C41-4A86-991C-611D6517DE32}"/>
              </a:ext>
            </a:extLst>
          </p:cNvPr>
          <p:cNvSpPr txBox="1"/>
          <p:nvPr/>
        </p:nvSpPr>
        <p:spPr>
          <a:xfrm>
            <a:off x="4034215" y="5865324"/>
            <a:ext cx="3817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12.10.2020</a:t>
            </a:r>
            <a:endParaRPr lang="ru-RU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763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C5E110-073E-441F-A9C6-3B2B3979A2B2}"/>
              </a:ext>
            </a:extLst>
          </p:cNvPr>
          <p:cNvSpPr txBox="1"/>
          <p:nvPr/>
        </p:nvSpPr>
        <p:spPr>
          <a:xfrm>
            <a:off x="2118804" y="239697"/>
            <a:ext cx="7954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Осторожные стратегии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EB13D3-E402-4A35-93C2-CFF134A93BC4}"/>
              </a:ext>
            </a:extLst>
          </p:cNvPr>
          <p:cNvSpPr txBox="1"/>
          <p:nvPr/>
        </p:nvSpPr>
        <p:spPr>
          <a:xfrm>
            <a:off x="585926" y="1438183"/>
            <a:ext cx="10413507" cy="4172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078BF6-FDBC-41B8-A5E2-5F494EE8A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06" y="1404682"/>
            <a:ext cx="9422388" cy="423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7EF96B-6353-483C-9B53-03C9366B2E0D}"/>
              </a:ext>
            </a:extLst>
          </p:cNvPr>
          <p:cNvSpPr txBox="1"/>
          <p:nvPr/>
        </p:nvSpPr>
        <p:spPr>
          <a:xfrm>
            <a:off x="1344889" y="146161"/>
            <a:ext cx="950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Фундаментальное неравенство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C6CF7E-8813-4B51-A1E2-5916BC167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75" y="4808757"/>
            <a:ext cx="8152049" cy="15213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0F41F1-9D65-4C6B-917E-FC0BC28009A0}"/>
              </a:ext>
            </a:extLst>
          </p:cNvPr>
          <p:cNvSpPr txBox="1"/>
          <p:nvPr/>
        </p:nvSpPr>
        <p:spPr>
          <a:xfrm>
            <a:off x="950976" y="804672"/>
            <a:ext cx="1038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-apple-system"/>
              </a:rPr>
              <a:t> 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9DA3CA-60EF-41B9-8300-A22406630538}"/>
              </a:ext>
            </a:extLst>
          </p:cNvPr>
          <p:cNvSpPr txBox="1"/>
          <p:nvPr/>
        </p:nvSpPr>
        <p:spPr>
          <a:xfrm>
            <a:off x="857839" y="2125816"/>
            <a:ext cx="4891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Выполнено фундаментальное неравенство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28E4489-1D99-4D83-A7DB-29D4D14248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4" y="4462623"/>
            <a:ext cx="3980491" cy="57235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25AC4BE-B04B-4FAA-83B8-659073F38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4" y="2505791"/>
            <a:ext cx="6153790" cy="553276"/>
          </a:xfrm>
          <a:prstGeom prst="rect">
            <a:avLst/>
          </a:prstGeom>
        </p:spPr>
      </p:pic>
      <p:pic>
        <p:nvPicPr>
          <p:cNvPr id="14" name="Рисунок 1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0C38ED8-3831-47BB-92AE-D8F1F50119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9" y="991167"/>
            <a:ext cx="2839022" cy="7303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5DB71A9-4786-4640-AE71-C541F0A9C4BB}"/>
              </a:ext>
            </a:extLst>
          </p:cNvPr>
          <p:cNvSpPr txBox="1"/>
          <p:nvPr/>
        </p:nvSpPr>
        <p:spPr>
          <a:xfrm>
            <a:off x="857839" y="3477738"/>
            <a:ext cx="102900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Доказательство</a:t>
            </a:r>
            <a:r>
              <a:rPr lang="en-U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Дана функция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от двух переменных,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Тогда для любых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имеет место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Таблица 12">
                <a:extLst>
                  <a:ext uri="{FF2B5EF4-FFF2-40B4-BE49-F238E27FC236}">
                    <a16:creationId xmlns:a16="http://schemas.microsoft.com/office/drawing/2014/main" id="{1EBC5E8A-A0C5-4DA8-8676-7D5801B63C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158923"/>
                  </p:ext>
                </p:extLst>
              </p:nvPr>
            </p:nvGraphicFramePr>
            <p:xfrm>
              <a:off x="7358209" y="583513"/>
              <a:ext cx="4664820" cy="21989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4940">
                      <a:extLst>
                        <a:ext uri="{9D8B030D-6E8A-4147-A177-3AD203B41FA5}">
                          <a16:colId xmlns:a16="http://schemas.microsoft.com/office/drawing/2014/main" val="3130543468"/>
                        </a:ext>
                      </a:extLst>
                    </a:gridCol>
                    <a:gridCol w="1554940">
                      <a:extLst>
                        <a:ext uri="{9D8B030D-6E8A-4147-A177-3AD203B41FA5}">
                          <a16:colId xmlns:a16="http://schemas.microsoft.com/office/drawing/2014/main" val="2182334418"/>
                        </a:ext>
                      </a:extLst>
                    </a:gridCol>
                    <a:gridCol w="1554940">
                      <a:extLst>
                        <a:ext uri="{9D8B030D-6E8A-4147-A177-3AD203B41FA5}">
                          <a16:colId xmlns:a16="http://schemas.microsoft.com/office/drawing/2014/main" val="3957735724"/>
                        </a:ext>
                      </a:extLst>
                    </a:gridCol>
                  </a:tblGrid>
                  <a:tr h="366486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5341764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4611476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8516974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2315288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4904337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538224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Таблица 12">
                <a:extLst>
                  <a:ext uri="{FF2B5EF4-FFF2-40B4-BE49-F238E27FC236}">
                    <a16:creationId xmlns:a16="http://schemas.microsoft.com/office/drawing/2014/main" id="{1EBC5E8A-A0C5-4DA8-8676-7D5801B63C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158923"/>
                  </p:ext>
                </p:extLst>
              </p:nvPr>
            </p:nvGraphicFramePr>
            <p:xfrm>
              <a:off x="7358209" y="583513"/>
              <a:ext cx="4664820" cy="21989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4940">
                      <a:extLst>
                        <a:ext uri="{9D8B030D-6E8A-4147-A177-3AD203B41FA5}">
                          <a16:colId xmlns:a16="http://schemas.microsoft.com/office/drawing/2014/main" val="3130543468"/>
                        </a:ext>
                      </a:extLst>
                    </a:gridCol>
                    <a:gridCol w="1554940">
                      <a:extLst>
                        <a:ext uri="{9D8B030D-6E8A-4147-A177-3AD203B41FA5}">
                          <a16:colId xmlns:a16="http://schemas.microsoft.com/office/drawing/2014/main" val="2182334418"/>
                        </a:ext>
                      </a:extLst>
                    </a:gridCol>
                    <a:gridCol w="1554940">
                      <a:extLst>
                        <a:ext uri="{9D8B030D-6E8A-4147-A177-3AD203B41FA5}">
                          <a16:colId xmlns:a16="http://schemas.microsoft.com/office/drawing/2014/main" val="3957735724"/>
                        </a:ext>
                      </a:extLst>
                    </a:gridCol>
                  </a:tblGrid>
                  <a:tr h="366486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00000" t="-1667" r="-101172" b="-5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200784" t="-1667" r="-1569" b="-5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5341764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392" t="-100000" r="-201961" b="-4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4611476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392" t="-203333" r="-201961" b="-3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8516974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392" t="-303333" r="-201961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2315288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392" t="-396721" r="-201961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4904337"/>
                      </a:ext>
                    </a:extLst>
                  </a:tr>
                  <a:tr h="3664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392" t="-505000" r="-201961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538224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E9E04D-E1FA-464C-8C58-CB86689F9B9B}"/>
                  </a:ext>
                </a:extLst>
              </p:cNvPr>
              <p:cNvSpPr txBox="1"/>
              <p:nvPr/>
            </p:nvSpPr>
            <p:spPr>
              <a:xfrm>
                <a:off x="8671697" y="2833702"/>
                <a:ext cx="3000653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smtClean="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ru-RU" sz="200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𝛼</m:t>
                          </m:r>
                        </m:e>
                        <m:sub>
                          <m:r>
                            <a:rPr lang="en-US" sz="200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1</m:t>
                          </m:r>
                        </m:sub>
                      </m:sSub>
                      <m:r>
                        <a:rPr lang="en-US" sz="200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6</m:t>
                      </m:r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ru-RU" sz="200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𝛽</m:t>
                          </m:r>
                        </m:e>
                        <m:sub>
                          <m:r>
                            <a:rPr lang="en-US" sz="200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1</m:t>
                          </m:r>
                        </m:sub>
                      </m:sSub>
                      <m:r>
                        <a:rPr lang="en-US" sz="200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6</m:t>
                      </m:r>
                    </m:oMath>
                  </m:oMathPara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DE9E04D-E1FA-464C-8C58-CB86689F9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697" y="2833702"/>
                <a:ext cx="3000653" cy="615553"/>
              </a:xfrm>
              <a:prstGeom prst="rect">
                <a:avLst/>
              </a:prstGeom>
              <a:blipFill>
                <a:blip r:embed="rId8"/>
                <a:stretch>
                  <a:fillRect b="-15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47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EF9A3A-3E61-4311-9D99-A31F098B4110}"/>
              </a:ext>
            </a:extLst>
          </p:cNvPr>
          <p:cNvSpPr txBox="1"/>
          <p:nvPr/>
        </p:nvSpPr>
        <p:spPr>
          <a:xfrm>
            <a:off x="1297619" y="204187"/>
            <a:ext cx="959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Антагонистические игры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03283A-8112-4FAE-98DE-3EFDD7711C19}"/>
                  </a:ext>
                </a:extLst>
              </p:cNvPr>
              <p:cNvSpPr txBox="1"/>
              <p:nvPr/>
            </p:nvSpPr>
            <p:spPr>
              <a:xfrm>
                <a:off x="1074196" y="1198485"/>
                <a:ext cx="102181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Под антагонистической игрой понимается игра двух лиц с нулевой суммой,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𝑢</m:t>
                        </m:r>
                      </m:e>
                      <m:sub>
                        <m: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  <m:r>
                      <a:rPr lang="ru-RU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=−</m:t>
                    </m:r>
                    <m:sSub>
                      <m:sSubPr>
                        <m:ctrlP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𝑢</m:t>
                        </m:r>
                      </m:e>
                      <m:sub>
                        <m:r>
                          <a:rPr lang="ru-RU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 Тогда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:</a:t>
                </a:r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03283A-8112-4FAE-98DE-3EFDD7711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96" y="1198485"/>
                <a:ext cx="10218199" cy="400110"/>
              </a:xfrm>
              <a:prstGeom prst="rect">
                <a:avLst/>
              </a:prstGeom>
              <a:blipFill>
                <a:blip r:embed="rId2"/>
                <a:stretch>
                  <a:fillRect l="-597" t="-9231" r="-59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0E6DA4A-6A0F-4440-8444-AEADCDB55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17" y="1679234"/>
            <a:ext cx="7392169" cy="15966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98506D-AA6C-4123-A9EF-448358BAAE42}"/>
                  </a:ext>
                </a:extLst>
              </p:cNvPr>
              <p:cNvSpPr txBox="1"/>
              <p:nvPr/>
            </p:nvSpPr>
            <p:spPr>
              <a:xfrm>
                <a:off x="1074196" y="3356499"/>
                <a:ext cx="1021819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При правильной игре 1-ый игрок не получит меньше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𝛼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, но при правильной игре 2-ого игрока, 1-ый не получит больше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𝛽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.</m:t>
                    </m:r>
                  </m:oMath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98506D-AA6C-4123-A9EF-448358BAA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96" y="3356499"/>
                <a:ext cx="10218198" cy="707886"/>
              </a:xfrm>
              <a:prstGeom prst="rect">
                <a:avLst/>
              </a:prstGeom>
              <a:blipFill>
                <a:blip r:embed="rId4"/>
                <a:stretch>
                  <a:fillRect l="-597" t="-5172" r="-1193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080B09-318F-4FEB-A297-2FA7916EE9F6}"/>
                  </a:ext>
                </a:extLst>
              </p:cNvPr>
              <p:cNvSpPr txBox="1"/>
              <p:nvPr/>
            </p:nvSpPr>
            <p:spPr>
              <a:xfrm>
                <a:off x="1074196" y="5178766"/>
                <a:ext cx="1021819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i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Пусть</m:t>
                    </m:r>
                    <m:r>
                      <a:rPr lang="ru-RU" sz="2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lang="ru-RU" sz="2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𝛼</m:t>
                    </m:r>
                    <m:r>
                      <a:rPr lang="ru-RU" sz="200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m:rPr>
                        <m:nor/>
                      </m:rPr>
                      <a:rPr lang="ru-RU" sz="2000" i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и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𝛽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совпадают. Тогда первый игрок получает ровно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𝛼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, а второй получает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−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𝛼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. </m:t>
                    </m:r>
                    <m:r>
                      <m:rPr>
                        <m:nor/>
                      </m:rPr>
                      <a:rPr lang="ru-RU" sz="2000" b="0" i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            </m:t>
                    </m:r>
                    <m:r>
                      <m:rPr>
                        <m:nor/>
                      </m:rPr>
                      <a:rPr lang="ru-RU" sz="2000" i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В таком случае говорят, что игра имеет цену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𝛼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080B09-318F-4FEB-A297-2FA7916EE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96" y="5178766"/>
                <a:ext cx="10218198" cy="707886"/>
              </a:xfrm>
              <a:prstGeom prst="rect">
                <a:avLst/>
              </a:prstGeom>
              <a:blipFill>
                <a:blip r:embed="rId5"/>
                <a:stretch>
                  <a:fillRect l="-179" t="-5172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7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7F3DD-211D-4519-BA35-C9FE3D61DD24}"/>
              </a:ext>
            </a:extLst>
          </p:cNvPr>
          <p:cNvSpPr txBox="1"/>
          <p:nvPr/>
        </p:nvSpPr>
        <p:spPr>
          <a:xfrm>
            <a:off x="2167631" y="133165"/>
            <a:ext cx="7856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Геометрическое представление задачи игрока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A4E00D-0BE2-459E-8542-EF300660BD47}"/>
                  </a:ext>
                </a:extLst>
              </p:cNvPr>
              <p:cNvSpPr txBox="1"/>
              <p:nvPr/>
            </p:nvSpPr>
            <p:spPr>
              <a:xfrm>
                <a:off x="639192" y="1162975"/>
                <a:ext cx="11123721" cy="4155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Будем представлять стратегии игроков (первого игрока) в виде векторов в пространстве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 То есть стратегия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∈</m:t>
                    </m:r>
                    <m:sSub>
                      <m:sSubPr>
                        <m:ctrlPr>
                          <a:rPr lang="ru-RU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𝑆</m:t>
                        </m:r>
                      </m:e>
                      <m:sub>
                        <m:r>
                          <a:rPr lang="en-US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сопоставляет вектор 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u(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, ∙)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∈ </m:t>
                    </m:r>
                    <m:sSup>
                      <m:sSupPr>
                        <m:ctrlPr>
                          <a:rPr lang="ru-RU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.</m:t>
                    </m:r>
                  </m:oMath>
                </a14:m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Выпустим из 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отрицательный </a:t>
                </a:r>
                <a:r>
                  <a:rPr lang="ru-RU" sz="2000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ортант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−</m:t>
                    </m:r>
                    <m:sSubSup>
                      <m:sSubSupPr>
                        <m:ctrlPr>
                          <a:rPr lang="ru-RU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SupPr>
                      <m:e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b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ru-RU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m:rPr>
                        <m:nor/>
                      </m:rPr>
                      <a:rPr lang="ru-RU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. Важную роль будет играть его пересечение с диагональю, в 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 </a:t>
                </a: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(Диагональ – это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Δ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𝑥</m:t>
                            </m:r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,…,</m:t>
                            </m:r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𝑥</m:t>
                            </m:r>
                          </m:e>
                        </m:d>
                      </m:e>
                    </m:d>
                    <m:sSup>
                      <m:sSup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⊂</m:t>
                        </m:r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)</m:t>
                    </m:r>
                  </m:oMath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Пересечение границы </a:t>
                </a:r>
                <a:r>
                  <a:rPr lang="ru-RU" sz="2000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ортанта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Δ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в точности гарантированный </a:t>
                </a:r>
                <a:r>
                  <a:rPr lang="ru-RU" sz="2000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выйгрыш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при использовании стратегии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𝓐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- объединение множеств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−</m:t>
                    </m:r>
                    <m:sSubSup>
                      <m:sSubSupPr>
                        <m:ctrlPr>
                          <a:rPr lang="ru-RU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SupPr>
                      <m:e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ℝ</m:t>
                        </m:r>
                      </m:e>
                      <m:sub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ru-RU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по всем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∈</m:t>
                    </m:r>
                    <m:sSub>
                      <m:sSubPr>
                        <m:ctrlPr>
                          <a:rPr lang="ru-RU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𝑆</m:t>
                        </m:r>
                      </m:e>
                      <m:sub>
                        <m:r>
                          <a:rPr lang="en-US" sz="2000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. Пересечение </m:t>
                    </m:r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𝝏</m:t>
                    </m:r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𝓐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m:rPr>
                        <m:nor/>
                      </m:rPr>
                      <a:rPr lang="ru-RU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диагональю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  <m:r>
                      <m:rPr>
                        <m:sty m:val="p"/>
                      </m:rP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Δ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– это в точности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𝛼</m:t>
                        </m:r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,…,</m:t>
                        </m:r>
                        <m:r>
                          <a:rPr lang="ru-RU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𝛼</m:t>
                        </m:r>
                      </m:e>
                    </m:d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𝓑</m:t>
                      </m:r>
                      <m:r>
                        <a:rPr lang="ru-RU" sz="200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000" i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m:t>задается системой линейных уравнений </m:t>
                      </m:r>
                    </m:oMath>
                  </m:oMathPara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Тогда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𝛽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соответствует точке пересечения диагонали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 с границей </a:t>
                </a:r>
                <a14:m>
                  <m:oMath xmlns:m="http://schemas.openxmlformats.org/officeDocument/2006/math">
                    <m:r>
                      <a:rPr lang="ru-RU" sz="20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𝝏</m:t>
                    </m:r>
                    <m:r>
                      <a:rPr lang="ru-RU" sz="20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𝓑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A4E00D-0BE2-459E-8542-EF300660B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92" y="1162975"/>
                <a:ext cx="11123721" cy="4155625"/>
              </a:xfrm>
              <a:prstGeom prst="rect">
                <a:avLst/>
              </a:prstGeom>
              <a:blipFill>
                <a:blip r:embed="rId2"/>
                <a:stretch>
                  <a:fillRect l="-603" t="-881" b="-1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D09A9AC-2AD4-4809-8591-34500C1BB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4" t="22941" b="9633"/>
          <a:stretch/>
        </p:blipFill>
        <p:spPr>
          <a:xfrm>
            <a:off x="5433132" y="4598634"/>
            <a:ext cx="2993724" cy="3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731223-D83B-4EED-8D09-420979C7A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20" y="631927"/>
            <a:ext cx="8445709" cy="62260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BB2C58-2D75-46C0-A799-599198D6AA98}"/>
              </a:ext>
            </a:extLst>
          </p:cNvPr>
          <p:cNvSpPr txBox="1"/>
          <p:nvPr/>
        </p:nvSpPr>
        <p:spPr>
          <a:xfrm>
            <a:off x="2237172" y="370317"/>
            <a:ext cx="10049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</a:t>
            </a:r>
            <a:r>
              <a:rPr lang="en-US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ru-RU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480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EBBEC6-376F-4440-BAFF-8B03663BCBBA}"/>
              </a:ext>
            </a:extLst>
          </p:cNvPr>
          <p:cNvSpPr txBox="1"/>
          <p:nvPr/>
        </p:nvSpPr>
        <p:spPr>
          <a:xfrm>
            <a:off x="1961965" y="435006"/>
            <a:ext cx="847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Представление смешанных стратегий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BCCCF-4E9F-4C86-866D-A2747DC0AFB2}"/>
                  </a:ext>
                </a:extLst>
              </p:cNvPr>
              <p:cNvSpPr txBox="1"/>
              <p:nvPr/>
            </p:nvSpPr>
            <p:spPr>
              <a:xfrm>
                <a:off x="417244" y="990238"/>
                <a:ext cx="9046346" cy="5355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𝒜</m:t>
                        </m:r>
                      </m:e>
                      <m:sup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= co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(</m:t>
                    </m:r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𝒜</m:t>
                    </m:r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= co(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𝑆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−</m:t>
                    </m:r>
                    <m:sSubSup>
                      <m:sSubSupPr>
                        <m:ctrlPr>
                          <a:rPr lang="ru-RU" sz="2000" dirty="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bSupPr>
                      <m:e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ℝ</m:t>
                        </m:r>
                      </m:e>
                      <m:sub>
                        <m:r>
                          <a:rPr lang="ru-RU" sz="2000" dirty="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+</m:t>
                        </m:r>
                      </m:sub>
                      <m:sup>
                        <m:sSub>
                          <m:sSubPr>
                            <m:ctrlPr>
                              <a:rPr lang="ru-RU" sz="2000" dirty="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 dirty="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m:rPr>
                        <m:nor/>
                      </m:rPr>
                      <a:rPr lang="ru-RU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.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(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co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(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X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) </m:t>
                    </m:r>
                    <m: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–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выпуклая оболочка 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X)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Значение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𝛼</m:t>
                        </m:r>
                      </m:e>
                      <m:sup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&gt; </m:t>
                    </m:r>
                    <m:r>
                      <a:rPr lang="ru-RU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𝛼</m:t>
                    </m:r>
                    <m:r>
                      <a:rPr lang="en-US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 .</m:t>
                    </m:r>
                  </m:oMath>
                </a14:m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endParaRPr lang="en-U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Смешанные стратегии второго игрока изображаются линейными функционалами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ru-RU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.</m:t>
                    </m:r>
                  </m:oMath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ℬ</m:t>
                        </m:r>
                      </m:e>
                      <m:sup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задается системой линейных неравенств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: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	</a:t>
                </a: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𝑙</m:t>
                    </m:r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 </m:t>
                    </m:r>
                    <m:r>
                      <m:rPr>
                        <m:nor/>
                      </m:rPr>
                      <a:rPr lang="ru-RU" sz="2000" i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пробегает все неотрицательные линейные функционалы на </m:t>
                    </m:r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sSub>
                          <m:sSubPr>
                            <m:ctrlP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𝑠</m:t>
                            </m:r>
                          </m:e>
                          <m:sub>
                            <m:r>
                              <a:rPr lang="ru-RU" sz="2000">
                                <a:solidFill>
                                  <a:schemeClr val="tx2"/>
                                </a:solidFill>
                                <a:latin typeface="+mj-lt"/>
                                <a:ea typeface="+mj-ea"/>
                                <a:cs typeface="+mj-cs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  <a:b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</a:b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Геометрически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ℬ</m:t>
                        </m:r>
                      </m:e>
                      <m:sup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есть пересечение всех полупространств, содержащих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𝒜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По теореме о выпуклых множествах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𝒜</m:t>
                        </m:r>
                      </m:e>
                      <m:sup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ℬ</m:t>
                        </m:r>
                      </m:e>
                      <m:sup>
                        <m:r>
                          <a:rPr lang="en-US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совпадают. То есть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𝛼</m:t>
                        </m:r>
                      </m:e>
                      <m:sup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𝛽</m:t>
                        </m:r>
                      </m:e>
                      <m:sup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𝑚</m:t>
                        </m:r>
                      </m:sup>
                    </m:sSup>
                    <m:r>
                      <m:rPr>
                        <m:nor/>
                      </m:rPr>
                      <a:rPr lang="ru-RU" sz="2000" i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, смешанное расширение имеет цену.</m:t>
                    </m:r>
                  </m:oMath>
                </a14:m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endParaRPr lang="ru-RU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Теорема об отделении выпуклых множеств.</a:t>
                </a: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Пусть 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K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– выпуклое замкнутое подмножество в пространстве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 Тогда 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K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совпадает с пересечением замкнутых полупространств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ℝ</m:t>
                        </m:r>
                      </m:e>
                      <m:sup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, содержащих </a:t>
                </a:r>
                <a:r>
                  <a:rPr lang="en-U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K</a:t>
                </a:r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BCCCF-4E9F-4C86-866D-A2747DC0A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44" y="990238"/>
                <a:ext cx="9046346" cy="5355633"/>
              </a:xfrm>
              <a:prstGeom prst="rect">
                <a:avLst/>
              </a:prstGeom>
              <a:blipFill>
                <a:blip r:embed="rId2"/>
                <a:stretch>
                  <a:fillRect l="-674" t="-228" b="-1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BB3CC2-8B4B-4201-AF0D-A0ACDF80E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764" y="2736041"/>
            <a:ext cx="1970825" cy="53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8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8AC5EB-EFBF-4AD8-ADC6-07642A587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34" y="2773568"/>
            <a:ext cx="8305731" cy="380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B3140E-F56F-4510-B8C1-4F444FB859E2}"/>
              </a:ext>
            </a:extLst>
          </p:cNvPr>
          <p:cNvSpPr txBox="1"/>
          <p:nvPr/>
        </p:nvSpPr>
        <p:spPr>
          <a:xfrm>
            <a:off x="2143124" y="95158"/>
            <a:ext cx="790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 смешанных стратегий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A625E-8FFF-4C7A-A0AA-36B9CEDF6D45}"/>
                  </a:ext>
                </a:extLst>
              </p:cNvPr>
              <p:cNvSpPr txBox="1"/>
              <p:nvPr/>
            </p:nvSpPr>
            <p:spPr>
              <a:xfrm>
                <a:off x="506028" y="807868"/>
                <a:ext cx="726193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𝑥</m:t>
                        </m:r>
                      </m:e>
                      <m:sub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∗</m:t>
                        </m:r>
                      </m:sub>
                    </m:sSub>
                    <m:r>
                      <a:rPr lang="ru-RU" sz="20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- осторожная смешанная стратегия для первого игрока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𝑙</m:t>
                        </m:r>
                      </m:e>
                      <m:sub>
                        <m:r>
                          <a:rPr lang="ru-RU" sz="2000">
                            <a:solidFill>
                              <a:schemeClr val="tx2"/>
                            </a:solidFill>
                            <a:latin typeface="+mj-lt"/>
                            <a:ea typeface="+mj-ea"/>
                            <a:cs typeface="+mj-cs"/>
                          </a:rPr>
                          <m:t>∗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- осторожная смешанная стратегия для второго игрока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A625E-8FFF-4C7A-A0AA-36B9CEDF6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28" y="807868"/>
                <a:ext cx="7261934" cy="707886"/>
              </a:xfrm>
              <a:prstGeom prst="rect">
                <a:avLst/>
              </a:prstGeom>
              <a:blipFill>
                <a:blip r:embed="rId3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D897AA-B513-4F8A-B3F5-3BD1AF68FB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99" r="31842" b="70327"/>
          <a:stretch/>
        </p:blipFill>
        <p:spPr>
          <a:xfrm>
            <a:off x="8477250" y="1515754"/>
            <a:ext cx="1914526" cy="200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53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405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Cambria Math</vt:lpstr>
      <vt:lpstr>Тема Office</vt:lpstr>
      <vt:lpstr>Лекция 6. Осторожное поведение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6. Осторожное поведение</dc:title>
  <dc:creator>Роман Зиновьев</dc:creator>
  <cp:lastModifiedBy>Роман Зиновьев</cp:lastModifiedBy>
  <cp:revision>19</cp:revision>
  <dcterms:created xsi:type="dcterms:W3CDTF">2020-10-11T10:42:52Z</dcterms:created>
  <dcterms:modified xsi:type="dcterms:W3CDTF">2020-10-12T09:47:16Z</dcterms:modified>
</cp:coreProperties>
</file>