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Lobster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cd32a32c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cd32a32c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cd32a32c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cd32a32c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cd32a32c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cd32a32c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cd32a32c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cd32a32c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cd32a32c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cd32a32c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cd32a32c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cd32a32cc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cd32a32c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cd32a32c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cd32a32c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cd32a32c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cd32a32cc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cd32a32cc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cd32a32c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cd32a32c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cd32a32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cd32a32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cd32a32c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cd32a32c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cd32a32cc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cd32a32cc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cf3a25b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cf3a25b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cf3a25b7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cf3a25b7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cf3a25b7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cf3a25b7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cf3a25b7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cf3a25b7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cf3a25b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cf3a25b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cf3a25b7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cf3a25b7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cf3a25b7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cf3a25b7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cf3a25b7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acf3a25b7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cd32a32c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cd32a32c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cf3a25b7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cf3a25b7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cf3a25b7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acf3a25b7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d0010728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d0010728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cd32a32c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cd32a32c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cd32a32c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cd32a32c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cd32a32c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cd32a32c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cd32a32c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cd32a32c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cd32a32c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cd32a32c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cd32a32c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cd32a32c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Теоретико-игровые модели образования сетей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Глобальный коэффициент кластеризации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5" y="2023613"/>
            <a:ext cx="8902900" cy="10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Scale-freeness 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Степень вершины - количество исходящих связей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Введем распределение степеней вершины P(k) = #{v | deg(v) = k}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Независимость от масштаба(scale-freeness): P(k) ≈ сk</a:t>
            </a:r>
            <a:r>
              <a:rPr lang="ru" baseline="30000" dirty="0">
                <a:solidFill>
                  <a:srgbClr val="000000"/>
                </a:solidFill>
                <a:highlight>
                  <a:srgbClr val="FFFFFF"/>
                </a:highlight>
              </a:rPr>
              <a:t>-γ   </a:t>
            </a: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где с и γ - какие-то константы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125" y="2492875"/>
            <a:ext cx="6612425" cy="26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130600"/>
            <a:ext cx="8520600" cy="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Распределение степеней вершин: пример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648" y="714663"/>
            <a:ext cx="6732699" cy="42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Ассортативность </a:t>
            </a: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Образование связей между узлами, в чём-то похожими друг на друга (Rich Man’s club, корреляция между интеллектом супругов)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Применительно к сетям - вершины большой степени стремятся быть связанными друг с другом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Коэффициент ассортативности </a:t>
            </a:r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Коэффициент корреляции Пирсона между степенями связных вершин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где L число ориентированных рёбер, d</a:t>
            </a:r>
            <a:r>
              <a:rPr lang="ru" baseline="-25000">
                <a:solidFill>
                  <a:srgbClr val="000000"/>
                </a:solidFill>
              </a:rPr>
              <a:t>i</a:t>
            </a:r>
            <a:r>
              <a:rPr lang="ru">
                <a:solidFill>
                  <a:srgbClr val="000000"/>
                </a:solidFill>
              </a:rPr>
              <a:t> f</a:t>
            </a:r>
            <a:r>
              <a:rPr lang="ru" baseline="-25000">
                <a:solidFill>
                  <a:srgbClr val="000000"/>
                </a:solidFill>
              </a:rPr>
              <a:t>i</a:t>
            </a:r>
            <a:r>
              <a:rPr lang="ru">
                <a:solidFill>
                  <a:srgbClr val="000000"/>
                </a:solidFill>
              </a:rPr>
              <a:t> – остаточные степени начала и конца ребра соответственно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75" y="1602425"/>
            <a:ext cx="8059051" cy="19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75" y="92400"/>
            <a:ext cx="7786650" cy="495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Модели случайных графов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Эрдеша-Реньи(1959г.) каждое ребро возникает с вероятностью p независимо от других.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+ Маленькое среднее расстояние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- остальные характеристики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Уотса-Строгатца</a:t>
            </a: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>
                <a:solidFill>
                  <a:schemeClr val="dk1"/>
                </a:solidFill>
              </a:rPr>
              <a:t>Модель Уотса-Строгатца (1998г.)  берётся кольцо, каждая из вершин которого соединена с K соседними. После этого каждое ребро с вероятностью β переключается на случайную вершину.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dirty="0">
                <a:solidFill>
                  <a:schemeClr val="dk1"/>
                </a:solidFill>
              </a:rPr>
              <a:t>+ small world и коэффициент кластеризации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dirty="0">
                <a:solidFill>
                  <a:schemeClr val="dk1"/>
                </a:solidFill>
              </a:rPr>
              <a:t>- распределение степеней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Preferential attachment rule</a:t>
            </a:r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Модели с предпочтительным присоединением (preferential attachment): Боллобаш–Риордан, Барабаши–Альберт, Бакли–Остхус и др. Идея: постепенный рост сети, новые вершины с большей вероятностью присоединяются к тем, у кого текущая степень выше.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+ Безмасштабность, маленький диаметр, положительный коэффициент ассортативности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− Небольшой коэффициент кластеризации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Теоретико-игровые модели образования сетей</a:t>
            </a:r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Модели случайных графов не позволяют ответить на вопрос: “Почему формируются именно такие связи?”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Теоретико-игровые модели образования сетей стараются ответить на этот вопрос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Сеть состоит из агентов и связей между ними. Агенты платят за наличие связи. Также существует некоторая функция полезности, которая зависит от каких-то числовых характеристик графа(которое мы ожидаем увидеть от сложной сети: например расстояние до других вершин или локальный коэффициент кластеризации)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Рассматриваются те сети, формирование которых является равновесным по Нэшу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сеть?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Сеть(граф) состоит из узлов(вершин) и соединяющих их рёбер. Сложным сетями обычно называют графы с большим количеством узлов и без ярко выраженных регулярных структур. (Наивно - клика, двоичное дерево или полный цикл - не являются сложными сетями)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Граф - удобная модель чтобы рассматривать множество объектов, которые как-то друг с другом взаимодействуют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Бала-Гойала (2000г.)</a:t>
            </a:r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Связь формирует один агент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Функция полезности каждого агента - количество агентов, до которых можно добраться(с убывающей от расстояния полезностью)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Строгие равновесия: кольцо и пустой граф. Неустойчивые бывают ещё звезда(спонсируемая центром)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150" y="2884750"/>
            <a:ext cx="5457151" cy="20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Браутбара - Кёрнса (2011г.)</a:t>
            </a:r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Функция полезности каждого агента - локальный коэффициент кластеризации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Структуры регулярны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500" y="2131350"/>
            <a:ext cx="5470325" cy="30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Чайес-Боргса</a:t>
            </a:r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V - множество рациональных агентов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Событием будем называть подмножество P </a:t>
            </a:r>
            <a:r>
              <a:rPr lang="ru" dirty="0">
                <a:solidFill>
                  <a:srgbClr val="202122"/>
                </a:solidFill>
                <a:highlight>
                  <a:srgbClr val="FFFFFF"/>
                </a:highlight>
              </a:rPr>
              <a:t>⊂</a:t>
            </a: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 V </a:t>
            </a:r>
            <a:r>
              <a:rPr lang="ru" dirty="0">
                <a:solidFill>
                  <a:srgbClr val="000000"/>
                </a:solidFill>
              </a:rPr>
              <a:t>с интенсивностью </a:t>
            </a:r>
            <a:r>
              <a:rPr lang="ru" dirty="0">
                <a:solidFill>
                  <a:schemeClr val="dk1"/>
                </a:solidFill>
              </a:rPr>
              <a:t>r &gt; 0</a:t>
            </a:r>
            <a:endParaRPr baseline="-250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Стратегией агента v будем называть последовательность событий </a:t>
            </a:r>
            <a:r>
              <a:rPr lang="ru" dirty="0">
                <a:solidFill>
                  <a:schemeClr val="dk1"/>
                </a:solidFill>
              </a:rPr>
              <a:t>P</a:t>
            </a:r>
            <a:r>
              <a:rPr lang="ru" baseline="-25000" dirty="0">
                <a:solidFill>
                  <a:schemeClr val="dk1"/>
                </a:solidFill>
              </a:rPr>
              <a:t>v </a:t>
            </a:r>
            <a:r>
              <a:rPr lang="ru" dirty="0">
                <a:solidFill>
                  <a:schemeClr val="dk1"/>
                </a:solidFill>
              </a:rPr>
              <a:t>состоящую из событий инициированных агентом v</a:t>
            </a:r>
            <a:endParaRPr baseline="-250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Профиль стратегий </a:t>
            </a:r>
            <a:r>
              <a:rPr lang="ru" b="1" i="1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P</a:t>
            </a:r>
            <a:r>
              <a:rPr lang="ru" dirty="0">
                <a:solidFill>
                  <a:srgbClr val="000000"/>
                </a:solidFill>
              </a:rPr>
              <a:t>  будем называть конфигурацией события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Агенты i и j образуют связь, если суммарная интенсивность событий, на которых они оба присутствовали больше либо равна 1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Примечание: считаются также и события инициированные третьими лицами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Функция полезности</a:t>
            </a:r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Фиксированная стоимость организации события с интенсивностью r (независимо от количества его участников) равна rb, где b &gt; 0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Фиксированная стоимость приглашения на </a:t>
            </a:r>
            <a:r>
              <a:rPr lang="ru" dirty="0">
                <a:solidFill>
                  <a:schemeClr val="dk1"/>
                </a:solidFill>
              </a:rPr>
              <a:t>событие с интенсивностью r</a:t>
            </a:r>
            <a:r>
              <a:rPr lang="ru" dirty="0">
                <a:solidFill>
                  <a:srgbClr val="000000"/>
                </a:solidFill>
              </a:rPr>
              <a:t> каждого дополнительного участника равна rc, где с &gt; 0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Считаем c &gt;&gt; b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За каждую образованную после организации всех событий связь агент получает прибыль a, где a &gt; 0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Итоговая функция полезности агента v: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98" name="Google Shape;1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75" y="3802488"/>
            <a:ext cx="731520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Для анализа мы также будем использовать отношение            являющееся основным параметром, регулирующим множество стабильных сетей.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Стабильным будем называть конфигурацию события, являющейся равновесием по Нэшу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Поддерживаемым назовём граф, который реализуется хотя бы одной стабильной конфигурацией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05" name="Google Shape;2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900" y="1265475"/>
            <a:ext cx="559393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Теорема</a:t>
            </a:r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1"/>
          </p:nvPr>
        </p:nvSpPr>
        <p:spPr>
          <a:xfrm>
            <a:off x="311700" y="934275"/>
            <a:ext cx="8520600" cy="3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В оптимальной стратегии для агента v существует агент u, который был на всех мероприятиях, организованных агентом v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Пусть         суммарная интенсивность встреч организованных v, на которых были u и v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                 реализуется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138" y="3172050"/>
            <a:ext cx="583882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313" y="2212138"/>
            <a:ext cx="38004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458650"/>
            <a:ext cx="794875" cy="3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8900" y="1717450"/>
            <a:ext cx="389315" cy="2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2" name="Google Shape;2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27068"/>
            <a:ext cx="8520601" cy="141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8" name="Google Shape;22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6426"/>
            <a:ext cx="9143999" cy="242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</a:rPr>
              <a:t>γ</a:t>
            </a: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</a:rPr>
              <a:t>&gt; 1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Если </a:t>
            </a:r>
            <a:r>
              <a:rPr lang="ru" dirty="0">
                <a:solidFill>
                  <a:srgbClr val="000000"/>
                </a:solidFill>
                <a:highlight>
                  <a:srgbClr val="F8F9FA"/>
                </a:highlight>
              </a:rPr>
              <a:t>γ</a:t>
            </a:r>
            <a:r>
              <a:rPr lang="ru" sz="1450" dirty="0">
                <a:solidFill>
                  <a:srgbClr val="000000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dirty="0">
                <a:solidFill>
                  <a:srgbClr val="000000"/>
                </a:solidFill>
              </a:rPr>
              <a:t>&gt; 1, то единственный поддерживаемый граф полный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Док-во. Пусть в равновесии по Нэшу есть несвязные вершины i,j. Тогда i выгодно отклониться от своего профиля стратегии и организовать событие (i;j) с интенсивностью 1. Тогда в силу того, что выигрыш от 1 связи больше, чем издержки на её формирование, выигрыш i увеличится, а значит исходная конфигурация не являлась стабильной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Сильный подграф</a:t>
            </a:r>
            <a:endParaRPr/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H является сильным подграфом в G, если для v,u </a:t>
            </a: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∈ H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Клика размера </a:t>
            </a: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l</a:t>
            </a: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</a:rPr>
              <a:t> может быть сильным подграфом поддерживаемой сети если и только если </a:t>
            </a:r>
            <a:r>
              <a:rPr lang="ru" dirty="0">
                <a:solidFill>
                  <a:srgbClr val="202122"/>
                </a:solidFill>
                <a:highlight>
                  <a:srgbClr val="F8F9FA"/>
                </a:highlight>
              </a:rPr>
              <a:t>γ</a:t>
            </a:r>
            <a:r>
              <a:rPr lang="ru" dirty="0">
                <a:solidFill>
                  <a:srgbClr val="202122"/>
                </a:solidFill>
                <a:highlight>
                  <a:srgbClr val="F8F9FA"/>
                </a:highlight>
                <a:latin typeface="Lobster"/>
                <a:ea typeface="Lobster"/>
                <a:cs typeface="Lobster"/>
                <a:sym typeface="Lobster"/>
              </a:rPr>
              <a:t>l</a:t>
            </a:r>
            <a:r>
              <a:rPr lang="ru" dirty="0">
                <a:solidFill>
                  <a:srgbClr val="202122"/>
                </a:solidFill>
                <a:highlight>
                  <a:srgbClr val="F8F9FA"/>
                </a:highlight>
              </a:rPr>
              <a:t>&gt; 1</a:t>
            </a:r>
            <a:endParaRPr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●"/>
            </a:pPr>
            <a:r>
              <a:rPr lang="ru" dirty="0">
                <a:solidFill>
                  <a:srgbClr val="202122"/>
                </a:solidFill>
                <a:highlight>
                  <a:srgbClr val="F8F9FA"/>
                </a:highlight>
              </a:rPr>
              <a:t>Следствие - мост поддерживается только при γ</a:t>
            </a:r>
            <a:r>
              <a:rPr lang="ru" dirty="0">
                <a:solidFill>
                  <a:srgbClr val="202122"/>
                </a:solidFill>
                <a:highlight>
                  <a:srgbClr val="F8F9FA"/>
                </a:highlight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dirty="0">
                <a:solidFill>
                  <a:srgbClr val="202122"/>
                </a:solidFill>
                <a:highlight>
                  <a:srgbClr val="F8F9FA"/>
                </a:highlight>
              </a:rPr>
              <a:t>&gt; ½</a:t>
            </a:r>
            <a:endParaRPr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●"/>
            </a:pPr>
            <a:r>
              <a:rPr lang="ru" dirty="0">
                <a:solidFill>
                  <a:srgbClr val="202122"/>
                </a:solidFill>
                <a:highlight>
                  <a:srgbClr val="F8F9FA"/>
                </a:highlight>
              </a:rPr>
              <a:t>Следствие - звезда с более чем одним листом никогда не поддерживается</a:t>
            </a:r>
            <a:endParaRPr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202122"/>
              </a:solidFill>
              <a:highlight>
                <a:srgbClr val="F8F9FA"/>
              </a:highlight>
            </a:endParaRPr>
          </a:p>
        </p:txBody>
      </p:sp>
      <p:pic>
        <p:nvPicPr>
          <p:cNvPr id="241" name="Google Shape;2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2850" y="1255475"/>
            <a:ext cx="1355549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050" y="3224999"/>
            <a:ext cx="3158949" cy="14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 сетей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73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Социальные сети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Трофические сети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Модель распространения эпидемий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Сеть соавторства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Сеть родственных связей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Коэффициент кластеризации</a:t>
            </a:r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9" name="Google Shape;2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763" y="1152475"/>
            <a:ext cx="63912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063" y="2867388"/>
            <a:ext cx="810577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K-поддерживаемые графы</a:t>
            </a:r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Кажется не очень реальным, что один агент может устроить событие, на котором есть все агенты из сети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Назовём граф K-поддерживаемым, если каждый агент приглашал на события не более K человек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Для K поддерживаемого графа верно, что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Рассмотрим граф со взвешенными рёбрами, (вес реба равен интенсивности встреч между агентами).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В таком взвешенном графе вклад каждой вершины в общую степень не более                     , но значит средняя степень не больше заданной, а средняя степень в исходном графе не больше такой средней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57" name="Google Shape;2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500" y="2442475"/>
            <a:ext cx="1530325" cy="38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0125" y="3775350"/>
            <a:ext cx="1151253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Итог</a:t>
            </a:r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Плюсы модели: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Поддерживает большинство желаемых свойств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Минусы: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не понятно про ассортативность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свойства не соблюдаются все сразу, есть плохие равновесия(например всегда полный граф)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525" y="995675"/>
            <a:ext cx="5563675" cy="38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715900" y="216250"/>
            <a:ext cx="70032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Семьи Флоренции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129" y="0"/>
            <a:ext cx="686694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200925" y="200925"/>
            <a:ext cx="86313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Эмпирически наблюдаемые свойства сложных сетей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Small world(малое среднее расстояние)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Высокий коэффициент кластеризации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Безмасштабность (степенной закон распределения)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Ассортативность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Плотное ядро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Малый диаметр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Расстояние между вершинами - длина кратчайшего пути между ними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Диаметр графа - максимальное расстояние между двумя вершинами этого графа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Граф называется графом со свойством small world, если среднее расстояние между вершинами мало.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Теория шести рукопожатий - каждый человек знаком с каждым не более чем через 6 посредников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Исследование Twitter (Alex Cheng), среднее расстояние 4.67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Исследование Facebook (Backstrom et al), среднее расстояние 4.74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Коэффициент кластеризации</a:t>
            </a:r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725" y="1140416"/>
            <a:ext cx="5049275" cy="339194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311700" y="1838400"/>
            <a:ext cx="35964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Эмпирические наблюдения: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Знакомые одного человека часто знакомы между собой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Знакомые одного человека часто разбиваются на группы(кластеры) знакомых между собой людей</a:t>
            </a:r>
            <a:endParaRPr sz="1700"/>
          </a:p>
        </p:txBody>
      </p:sp>
      <p:sp>
        <p:nvSpPr>
          <p:cNvPr id="98" name="Google Shape;98;p20"/>
          <p:cNvSpPr txBox="1"/>
          <p:nvPr/>
        </p:nvSpPr>
        <p:spPr>
          <a:xfrm>
            <a:off x="5446950" y="4532350"/>
            <a:ext cx="26199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фрагмент сети facebook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Коэффициент кластеризации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Локальный коэффициент кластеризации (ваши друзья часто дружат между собой)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Средний коэффициент кластеризации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1762500"/>
            <a:ext cx="69532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7063" y="3774113"/>
            <a:ext cx="273367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Microsoft Office PowerPoint</Application>
  <PresentationFormat>On-screen Show (16:9)</PresentationFormat>
  <Paragraphs>119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Lobster</vt:lpstr>
      <vt:lpstr>Simple Light</vt:lpstr>
      <vt:lpstr>Теоретико-игровые модели образования сетей</vt:lpstr>
      <vt:lpstr>Что такое сеть?</vt:lpstr>
      <vt:lpstr>Примеры сетей</vt:lpstr>
      <vt:lpstr>PowerPoint Presentation</vt:lpstr>
      <vt:lpstr>PowerPoint Presentation</vt:lpstr>
      <vt:lpstr>Эмпирически наблюдаемые свойства сложных сетей</vt:lpstr>
      <vt:lpstr>Малый диаметр</vt:lpstr>
      <vt:lpstr>Коэффициент кластеризации</vt:lpstr>
      <vt:lpstr>Коэффициент кластеризации</vt:lpstr>
      <vt:lpstr>Глобальный коэффициент кластеризации</vt:lpstr>
      <vt:lpstr>Scale-freeness </vt:lpstr>
      <vt:lpstr>Распределение степеней вершин: пример</vt:lpstr>
      <vt:lpstr>Ассортативность </vt:lpstr>
      <vt:lpstr>Коэффициент ассортативности </vt:lpstr>
      <vt:lpstr>PowerPoint Presentation</vt:lpstr>
      <vt:lpstr>Модели случайных графов</vt:lpstr>
      <vt:lpstr>Модель Уотса-Строгатца</vt:lpstr>
      <vt:lpstr>Preferential attachment rule</vt:lpstr>
      <vt:lpstr>Теоретико-игровые модели образования сетей</vt:lpstr>
      <vt:lpstr>Модель Бала-Гойала (2000г.)</vt:lpstr>
      <vt:lpstr>Модель Браутбара - Кёрнса (2011г.)</vt:lpstr>
      <vt:lpstr>Модель Чайес-Боргса</vt:lpstr>
      <vt:lpstr>Функция полезности</vt:lpstr>
      <vt:lpstr>PowerPoint Presentation</vt:lpstr>
      <vt:lpstr>Теорема</vt:lpstr>
      <vt:lpstr>PowerPoint Presentation</vt:lpstr>
      <vt:lpstr>PowerPoint Presentation</vt:lpstr>
      <vt:lpstr>γ &gt; 1</vt:lpstr>
      <vt:lpstr>Сильный подграф</vt:lpstr>
      <vt:lpstr>Коэффициент кластеризации</vt:lpstr>
      <vt:lpstr>K-поддерживаемые графы</vt:lpstr>
      <vt:lpstr>Итог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Теоретико-игровые модели образования сетей</dc:title>
  <cp:lastModifiedBy>Самойленко Иван Александрович</cp:lastModifiedBy>
  <cp:revision>1</cp:revision>
  <dcterms:modified xsi:type="dcterms:W3CDTF">2020-11-23T12:48:08Z</dcterms:modified>
</cp:coreProperties>
</file>