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3" r:id="rId5"/>
    <p:sldId id="258" r:id="rId6"/>
    <p:sldId id="260" r:id="rId7"/>
    <p:sldId id="261" r:id="rId8"/>
    <p:sldId id="262"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EF41B4-B8FF-43BF-A54E-8A58FDA3631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C714FC5-5F06-4221-9586-856C92135F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836ADB2-6F8B-4424-AC3C-0D22A3898C81}"/>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5" name="Нижний колонтитул 4">
            <a:extLst>
              <a:ext uri="{FF2B5EF4-FFF2-40B4-BE49-F238E27FC236}">
                <a16:creationId xmlns:a16="http://schemas.microsoft.com/office/drawing/2014/main" id="{5D2FEB7C-6F52-4582-9282-1DA87694AEB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153049D-E85B-421C-AF22-C99E85649602}"/>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48150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5CF26A-FE4D-43AB-A31C-7828091A127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8315CB2-95A4-4BEC-86D4-E20B89A56CA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05C59E6-383F-4AF2-95EA-D6F72D8DE632}"/>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5" name="Нижний колонтитул 4">
            <a:extLst>
              <a:ext uri="{FF2B5EF4-FFF2-40B4-BE49-F238E27FC236}">
                <a16:creationId xmlns:a16="http://schemas.microsoft.com/office/drawing/2014/main" id="{0AC4914A-C76E-4EA6-9D51-7C0BC9D481C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312C903-A84E-4307-B6D4-B3C62118181E}"/>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121627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57C0BA7-2BC6-42F2-8325-6BEA669C2B1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17FFA2F-F6C7-40EF-B7CE-68128AEE55E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E13947D-68D3-4DEE-81F9-C7AE90AA9CCE}"/>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5" name="Нижний колонтитул 4">
            <a:extLst>
              <a:ext uri="{FF2B5EF4-FFF2-40B4-BE49-F238E27FC236}">
                <a16:creationId xmlns:a16="http://schemas.microsoft.com/office/drawing/2014/main" id="{6E9952E7-CFA8-4FAC-90C1-FFD2F68937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F91AFCD-2E6C-4256-948E-A8E2AAA5BF13}"/>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111732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54AE1B-C725-477E-ACA1-8E7CB9F6209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E99D52B-7829-494F-BEFE-45680E2B7CE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26C67FE-DF9A-4AFC-823F-6CAA5D83284A}"/>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5" name="Нижний колонтитул 4">
            <a:extLst>
              <a:ext uri="{FF2B5EF4-FFF2-40B4-BE49-F238E27FC236}">
                <a16:creationId xmlns:a16="http://schemas.microsoft.com/office/drawing/2014/main" id="{C546F760-08BC-4FDA-988F-7795A9EAC45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1BC00EE-2D5F-4B68-8AFF-0A00A79405D9}"/>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2243486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DDB9D2-4386-45D2-AF99-B0245A8123F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4D6C94AA-B749-452A-BFE0-07EA82E74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D4CC472-73C5-4837-B425-80AEBF574580}"/>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5" name="Нижний колонтитул 4">
            <a:extLst>
              <a:ext uri="{FF2B5EF4-FFF2-40B4-BE49-F238E27FC236}">
                <a16:creationId xmlns:a16="http://schemas.microsoft.com/office/drawing/2014/main" id="{FEB94E50-FADC-4215-8EA0-B34F2A2964B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90D5568-0BC9-450D-AB35-0707978F0D24}"/>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409329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E6DE4A-49F4-48DC-AA02-769A084FE0D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E285889-5163-497F-B37A-F620DD4B81D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5FBA692-BD93-4EAB-88FF-7C861832E7B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5EBF5B3-6599-468B-A6A6-D3DDC3CCA303}"/>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6" name="Нижний колонтитул 5">
            <a:extLst>
              <a:ext uri="{FF2B5EF4-FFF2-40B4-BE49-F238E27FC236}">
                <a16:creationId xmlns:a16="http://schemas.microsoft.com/office/drawing/2014/main" id="{68CDE109-E8ED-46B1-9798-0F1BF351FCF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F62F864-72F3-41F3-AC49-0E090DA82F58}"/>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1529042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AC7556-9AAE-4F27-B65B-B484192D27A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CE02336-CC79-41EE-B6BB-C82FC1F03D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6A06A95-B1C0-43D0-A8F9-7D29D513385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AB6A43B-3A93-46BF-9F12-3C59D558A2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EE1F500-5C4C-4FA9-93DB-E3C4921E589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D06EB2D-1034-4495-8D3E-23BD0CA95ACD}"/>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8" name="Нижний колонтитул 7">
            <a:extLst>
              <a:ext uri="{FF2B5EF4-FFF2-40B4-BE49-F238E27FC236}">
                <a16:creationId xmlns:a16="http://schemas.microsoft.com/office/drawing/2014/main" id="{4998569F-9EE1-4EAF-90C7-B72E5D1BBEB1}"/>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693DE7C6-C14E-4095-ABA1-C996CF6B4681}"/>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411660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20A3A8-E8E2-46DC-B739-D7E14A0D9FF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EDE15C8-BA97-42E8-ABC8-EC01B81B0A94}"/>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4" name="Нижний колонтитул 3">
            <a:extLst>
              <a:ext uri="{FF2B5EF4-FFF2-40B4-BE49-F238E27FC236}">
                <a16:creationId xmlns:a16="http://schemas.microsoft.com/office/drawing/2014/main" id="{E9D97151-B262-4F5D-9260-20714F5FDAF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DAB972D-7C73-4425-8554-52ADB8BCDB10}"/>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139180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DA5FA1E-9764-4963-B7CC-3DC73574150F}"/>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3" name="Нижний колонтитул 2">
            <a:extLst>
              <a:ext uri="{FF2B5EF4-FFF2-40B4-BE49-F238E27FC236}">
                <a16:creationId xmlns:a16="http://schemas.microsoft.com/office/drawing/2014/main" id="{A0445669-1BC2-4734-8523-8A466B56AE2A}"/>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76C7C25A-3AA9-4429-A107-2742F6079FF2}"/>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821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2BD607-1532-4CC3-A6F1-3D22D1E7F85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B63B5DF-647F-4025-8796-23ACF606F3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577D0D4-64F3-4D6B-ACFD-1892A04BB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832F428-1EAA-4336-A4FA-BF880F29FE86}"/>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6" name="Нижний колонтитул 5">
            <a:extLst>
              <a:ext uri="{FF2B5EF4-FFF2-40B4-BE49-F238E27FC236}">
                <a16:creationId xmlns:a16="http://schemas.microsoft.com/office/drawing/2014/main" id="{1E93F57B-E70E-46B7-BE95-4CF423BD7E8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6E29D24-FEF6-43F0-9A47-BB45224AAA5C}"/>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1121653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FCEF40-31D7-4615-80BB-1558DC8F80B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B5EEBA0-712C-41AF-B1AD-037F021231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AF4A0EFD-B4F5-43B5-A0C9-E14EBD03E3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080997E-6D81-4EDD-B9C4-0CC30F5B38DE}"/>
              </a:ext>
            </a:extLst>
          </p:cNvPr>
          <p:cNvSpPr>
            <a:spLocks noGrp="1"/>
          </p:cNvSpPr>
          <p:nvPr>
            <p:ph type="dt" sz="half" idx="10"/>
          </p:nvPr>
        </p:nvSpPr>
        <p:spPr/>
        <p:txBody>
          <a:bodyPr/>
          <a:lstStyle/>
          <a:p>
            <a:fld id="{B3E56B68-B4DA-4833-8251-5ABE348B07E3}" type="datetimeFigureOut">
              <a:rPr lang="ru-RU" smtClean="0"/>
              <a:t>13.12.2020</a:t>
            </a:fld>
            <a:endParaRPr lang="ru-RU"/>
          </a:p>
        </p:txBody>
      </p:sp>
      <p:sp>
        <p:nvSpPr>
          <p:cNvPr id="6" name="Нижний колонтитул 5">
            <a:extLst>
              <a:ext uri="{FF2B5EF4-FFF2-40B4-BE49-F238E27FC236}">
                <a16:creationId xmlns:a16="http://schemas.microsoft.com/office/drawing/2014/main" id="{E08AC866-308D-4C0D-85B2-D8CA0BA61C5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A322E47-D20A-4AEB-B52F-1F9E81ED26D4}"/>
              </a:ext>
            </a:extLst>
          </p:cNvPr>
          <p:cNvSpPr>
            <a:spLocks noGrp="1"/>
          </p:cNvSpPr>
          <p:nvPr>
            <p:ph type="sldNum" sz="quarter" idx="12"/>
          </p:nvPr>
        </p:nvSpPr>
        <p:spPr/>
        <p:txBody>
          <a:bodyPr/>
          <a:lstStyle/>
          <a:p>
            <a:fld id="{F2DC3B38-2D6F-4279-A632-1FA7F2D8C2BA}" type="slidenum">
              <a:rPr lang="ru-RU" smtClean="0"/>
              <a:t>‹#›</a:t>
            </a:fld>
            <a:endParaRPr lang="ru-RU"/>
          </a:p>
        </p:txBody>
      </p:sp>
    </p:spTree>
    <p:extLst>
      <p:ext uri="{BB962C8B-B14F-4D97-AF65-F5344CB8AC3E}">
        <p14:creationId xmlns:p14="http://schemas.microsoft.com/office/powerpoint/2010/main" val="89420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5CBDDB-845D-4C6B-BD33-1B70F82129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051AC39-B570-4B1B-89D8-7FF166515A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BF0087E-1C89-4419-A86F-A5927F9A09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56B68-B4DA-4833-8251-5ABE348B07E3}" type="datetimeFigureOut">
              <a:rPr lang="ru-RU" smtClean="0"/>
              <a:t>13.12.2020</a:t>
            </a:fld>
            <a:endParaRPr lang="ru-RU"/>
          </a:p>
        </p:txBody>
      </p:sp>
      <p:sp>
        <p:nvSpPr>
          <p:cNvPr id="5" name="Нижний колонтитул 4">
            <a:extLst>
              <a:ext uri="{FF2B5EF4-FFF2-40B4-BE49-F238E27FC236}">
                <a16:creationId xmlns:a16="http://schemas.microsoft.com/office/drawing/2014/main" id="{F6C4040E-535B-4DAD-8C52-FC5FB17336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7CE9E458-E517-4D62-87DC-4DC2225348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C3B38-2D6F-4279-A632-1FA7F2D8C2BA}" type="slidenum">
              <a:rPr lang="ru-RU" smtClean="0"/>
              <a:t>‹#›</a:t>
            </a:fld>
            <a:endParaRPr lang="ru-RU"/>
          </a:p>
        </p:txBody>
      </p:sp>
    </p:spTree>
    <p:extLst>
      <p:ext uri="{BB962C8B-B14F-4D97-AF65-F5344CB8AC3E}">
        <p14:creationId xmlns:p14="http://schemas.microsoft.com/office/powerpoint/2010/main" val="118409911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04461BAB-DA8B-4CC9-90BE-66463D46200B}"/>
              </a:ext>
            </a:extLst>
          </p:cNvPr>
          <p:cNvSpPr>
            <a:spLocks noGrp="1"/>
          </p:cNvSpPr>
          <p:nvPr>
            <p:ph type="ctrTitle"/>
          </p:nvPr>
        </p:nvSpPr>
        <p:spPr>
          <a:xfrm>
            <a:off x="804672" y="962246"/>
            <a:ext cx="6437700" cy="2611967"/>
          </a:xfrm>
        </p:spPr>
        <p:txBody>
          <a:bodyPr anchor="b">
            <a:normAutofit/>
          </a:bodyPr>
          <a:lstStyle/>
          <a:p>
            <a:pPr algn="l"/>
            <a:r>
              <a:rPr lang="ru-RU" sz="5400"/>
              <a:t>Механизмы группового выбора</a:t>
            </a:r>
          </a:p>
        </p:txBody>
      </p:sp>
    </p:spTree>
    <p:extLst>
      <p:ext uri="{BB962C8B-B14F-4D97-AF65-F5344CB8AC3E}">
        <p14:creationId xmlns:p14="http://schemas.microsoft.com/office/powerpoint/2010/main" val="247096633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80944439-A6FD-41AC-B433-D5A5B9EB5EA9}"/>
                  </a:ext>
                </a:extLst>
              </p:cNvPr>
              <p:cNvSpPr>
                <a:spLocks noGrp="1"/>
              </p:cNvSpPr>
              <p:nvPr>
                <p:ph idx="1"/>
              </p:nvPr>
            </p:nvSpPr>
            <p:spPr>
              <a:xfrm>
                <a:off x="352926" y="320842"/>
                <a:ext cx="11000874" cy="5856121"/>
              </a:xfrm>
            </p:spPr>
            <p:txBody>
              <a:bodyPr/>
              <a:lstStyle/>
              <a:p>
                <a:pPr marL="0" indent="0">
                  <a:buNone/>
                </a:pPr>
                <a:r>
                  <a:rPr lang="ru-RU" dirty="0"/>
                  <a:t>Пусть </a:t>
                </a:r>
                <a14:m>
                  <m:oMath xmlns:m="http://schemas.openxmlformats.org/officeDocument/2006/math">
                    <m:sSub>
                      <m:sSubPr>
                        <m:ctrlPr>
                          <a:rPr lang="ru-RU" i="1" dirty="0" smtClean="0">
                            <a:latin typeface="Cambria Math" panose="02040503050406030204" pitchFamily="18" charset="0"/>
                          </a:rPr>
                        </m:ctrlPr>
                      </m:sSubPr>
                      <m:e>
                        <m:r>
                          <a:rPr lang="en-US" b="0" i="1" dirty="0" smtClean="0">
                            <a:latin typeface="Cambria Math" panose="02040503050406030204" pitchFamily="18" charset="0"/>
                          </a:rPr>
                          <m:t>𝑣</m:t>
                        </m:r>
                      </m:e>
                      <m:sub>
                        <m:r>
                          <a:rPr lang="en-US" b="0" i="1" dirty="0" smtClean="0">
                            <a:latin typeface="Cambria Math" panose="02040503050406030204" pitchFamily="18" charset="0"/>
                          </a:rPr>
                          <m:t>𝑖</m:t>
                        </m:r>
                      </m:sub>
                    </m:sSub>
                  </m:oMath>
                </a14:m>
                <a:r>
                  <a:rPr lang="ru-RU" dirty="0"/>
                  <a:t> – сообщение участника </a:t>
                </a:r>
                <a14:m>
                  <m:oMath xmlns:m="http://schemas.openxmlformats.org/officeDocument/2006/math">
                    <m:r>
                      <a:rPr lang="en-US" i="1" dirty="0" smtClean="0">
                        <a:latin typeface="Cambria Math" panose="02040503050406030204" pitchFamily="18" charset="0"/>
                      </a:rPr>
                      <m:t>𝑖</m:t>
                    </m:r>
                  </m:oMath>
                </a14:m>
                <a:r>
                  <a:rPr lang="en-US" dirty="0"/>
                  <a:t>, </a:t>
                </a:r>
                <a:r>
                  <a:rPr lang="ru-RU" dirty="0"/>
                  <a:t>и пусть </a:t>
                </a:r>
                <a14:m>
                  <m:oMath xmlns:m="http://schemas.openxmlformats.org/officeDocument/2006/math">
                    <m:sSup>
                      <m:sSupPr>
                        <m:ctrlPr>
                          <a:rPr lang="ru-RU" i="1" smtClean="0">
                            <a:latin typeface="Cambria Math" panose="02040503050406030204" pitchFamily="18" charset="0"/>
                          </a:rPr>
                        </m:ctrlPr>
                      </m:sSupPr>
                      <m:e>
                        <m:r>
                          <a:rPr lang="en-US" b="0" i="1" smtClean="0">
                            <a:latin typeface="Cambria Math" panose="02040503050406030204" pitchFamily="18" charset="0"/>
                          </a:rPr>
                          <m:t>𝑎</m:t>
                        </m:r>
                      </m:e>
                      <m:sup>
                        <m:r>
                          <a:rPr lang="en-US" b="0" i="1" smtClean="0">
                            <a:latin typeface="Cambria Math" panose="02040503050406030204" pitchFamily="18" charset="0"/>
                          </a:rPr>
                          <m:t>∗</m:t>
                        </m:r>
                      </m:sup>
                    </m:sSup>
                    <m:r>
                      <a:rPr lang="en-US" b="0" i="1" smtClean="0">
                        <a:latin typeface="Cambria Math" panose="02040503050406030204" pitchFamily="18" charset="0"/>
                      </a:rPr>
                      <m:t>(</m:t>
                    </m:r>
                    <m:sSub>
                      <m:sSubPr>
                        <m:ctrlPr>
                          <a:rPr lang="ru-RU"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𝑁</m:t>
                        </m:r>
                      </m:sub>
                    </m:sSub>
                    <m:r>
                      <a:rPr lang="en-US" b="0" i="1" smtClean="0">
                        <a:latin typeface="Cambria Math" panose="02040503050406030204" pitchFamily="18" charset="0"/>
                      </a:rPr>
                      <m:t>)</m:t>
                    </m:r>
                  </m:oMath>
                </a14:m>
                <a:r>
                  <a:rPr lang="ru-RU" dirty="0"/>
                  <a:t>– та альтернатива, на которых достигает максимума суммарная полезность</a:t>
                </a:r>
                <a:br>
                  <a:rPr lang="en-US" dirty="0"/>
                </a:br>
                <a:r>
                  <a:rPr lang="en-US" dirty="0"/>
                  <a:t> </a:t>
                </a:r>
                <a:br>
                  <a:rPr lang="en-US" dirty="0"/>
                </a:br>
                <a14:m>
                  <m:oMathPara xmlns:m="http://schemas.openxmlformats.org/officeDocument/2006/math">
                    <m:oMathParaPr>
                      <m:jc m:val="centerGroup"/>
                    </m:oMathParaPr>
                    <m:oMath xmlns:m="http://schemas.openxmlformats.org/officeDocument/2006/math">
                      <m:nary>
                        <m:naryPr>
                          <m:chr m:val="∑"/>
                          <m:limLoc m:val="subSup"/>
                          <m:supHide m:val="on"/>
                          <m:ctrlPr>
                            <a:rPr lang="ru-RU" i="1" smtClean="0">
                              <a:latin typeface="Cambria Math" panose="02040503050406030204" pitchFamily="18" charset="0"/>
                            </a:rPr>
                          </m:ctrlPr>
                        </m:naryPr>
                        <m:sub>
                          <m:r>
                            <m:rPr>
                              <m:brk m:alnAt="9"/>
                            </m:rPr>
                            <a:rPr lang="en-US" b="0" i="1" smtClean="0">
                              <a:latin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sub>
                        <m:sup/>
                        <m:e>
                          <m:sSub>
                            <m:sSubPr>
                              <m:ctrlPr>
                                <a:rPr lang="ru-RU"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e>
                      </m:nary>
                      <m:r>
                        <a:rPr lang="en-US" b="0" i="1" smtClean="0">
                          <a:latin typeface="Cambria Math" panose="02040503050406030204" pitchFamily="18" charset="0"/>
                        </a:rPr>
                        <m:t> :</m:t>
                      </m:r>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ℝ</m:t>
                      </m:r>
                    </m:oMath>
                  </m:oMathPara>
                </a14:m>
                <a:br>
                  <a:rPr lang="en-US" dirty="0"/>
                </a:br>
                <a:r>
                  <a:rPr lang="ru-RU" dirty="0"/>
                  <a:t>Тогда наш механизм отбирает альтернативу </a:t>
                </a:r>
                <a14:m>
                  <m:oMath xmlns:m="http://schemas.openxmlformats.org/officeDocument/2006/math">
                    <m:sSup>
                      <m:sSupPr>
                        <m:ctrlPr>
                          <a:rPr lang="ru-RU" i="1">
                            <a:latin typeface="Cambria Math" panose="02040503050406030204" pitchFamily="18" charset="0"/>
                          </a:rPr>
                        </m:ctrlPr>
                      </m:sSupPr>
                      <m:e>
                        <m:r>
                          <a:rPr lang="en-US" i="1">
                            <a:latin typeface="Cambria Math" panose="02040503050406030204" pitchFamily="18" charset="0"/>
                          </a:rPr>
                          <m:t>𝑎</m:t>
                        </m:r>
                      </m:e>
                      <m:sup>
                        <m:r>
                          <a:rPr lang="en-US" i="1">
                            <a:latin typeface="Cambria Math" panose="02040503050406030204" pitchFamily="18" charset="0"/>
                          </a:rPr>
                          <m:t>∗</m:t>
                        </m:r>
                      </m:sup>
                    </m:sSup>
                    <m:r>
                      <a:rPr lang="en-US" i="1">
                        <a:latin typeface="Cambria Math" panose="02040503050406030204" pitchFamily="18" charset="0"/>
                      </a:rPr>
                      <m:t>(</m:t>
                    </m:r>
                    <m:sSub>
                      <m:sSubPr>
                        <m:ctrlPr>
                          <a:rPr lang="ru-RU"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𝑁</m:t>
                        </m:r>
                      </m:sub>
                    </m:sSub>
                    <m:r>
                      <a:rPr lang="en-US" i="1">
                        <a:latin typeface="Cambria Math" panose="02040503050406030204" pitchFamily="18" charset="0"/>
                      </a:rPr>
                      <m:t>)</m:t>
                    </m:r>
                  </m:oMath>
                </a14:m>
                <a:r>
                  <a:rPr lang="ru-RU" dirty="0"/>
                  <a:t> и назначает участнику </a:t>
                </a:r>
                <a14:m>
                  <m:oMath xmlns:m="http://schemas.openxmlformats.org/officeDocument/2006/math">
                    <m:r>
                      <a:rPr lang="en-US" i="1" dirty="0" smtClean="0">
                        <a:latin typeface="Cambria Math" panose="02040503050406030204" pitchFamily="18" charset="0"/>
                      </a:rPr>
                      <m:t>𝑖</m:t>
                    </m:r>
                  </m:oMath>
                </a14:m>
                <a:r>
                  <a:rPr lang="en-US" dirty="0"/>
                  <a:t> </a:t>
                </a:r>
                <a:r>
                  <a:rPr lang="ru-RU" dirty="0"/>
                  <a:t>денежный трансфер:</a:t>
                </a:r>
                <a:br>
                  <a:rPr lang="ru-RU" dirty="0"/>
                </a:br>
                <a:br>
                  <a:rPr lang="ru-RU" dirty="0"/>
                </a:br>
                <a:br>
                  <a:rPr lang="ru-RU" dirty="0"/>
                </a:br>
                <a:br>
                  <a:rPr lang="ru-RU" dirty="0"/>
                </a:br>
                <a:r>
                  <a:rPr lang="ru-RU" dirty="0"/>
                  <a:t>Иначе говоря, денежные выплаты участнику равны «выигрышу» всех остальных от принятия проекта. Вместе с «натуральной» частью полезности </a:t>
                </a:r>
                <a14:m>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p>
                      <m:sSupPr>
                        <m:ctrlPr>
                          <a:rPr lang="ru-RU" i="1" smtClean="0">
                            <a:latin typeface="Cambria Math" panose="02040503050406030204" pitchFamily="18" charset="0"/>
                          </a:rPr>
                        </m:ctrlPr>
                      </m:sSupPr>
                      <m:e>
                        <m:r>
                          <a:rPr lang="en-US" b="0" i="1" smtClean="0">
                            <a:latin typeface="Cambria Math" panose="02040503050406030204" pitchFamily="18" charset="0"/>
                          </a:rPr>
                          <m:t>𝑎</m:t>
                        </m:r>
                      </m:e>
                      <m:sup>
                        <m:r>
                          <a:rPr lang="en-US" b="0" i="1" smtClean="0">
                            <a:latin typeface="Cambria Math" panose="02040503050406030204" pitchFamily="18" charset="0"/>
                          </a:rPr>
                          <m:t>∗</m:t>
                        </m:r>
                      </m:sup>
                    </m:sSup>
                    <m:r>
                      <a:rPr lang="en-US" b="0" i="1" smtClean="0">
                        <a:latin typeface="Cambria Math" panose="02040503050406030204" pitchFamily="18" charset="0"/>
                      </a:rPr>
                      <m:t>)</m:t>
                    </m:r>
                  </m:oMath>
                </a14:m>
                <a:r>
                  <a:rPr lang="ru-RU" dirty="0"/>
                  <a:t> игрок получает денежную часть в размере</a:t>
                </a:r>
              </a:p>
            </p:txBody>
          </p:sp>
        </mc:Choice>
        <mc:Fallback xmlns="">
          <p:sp>
            <p:nvSpPr>
              <p:cNvPr id="3" name="Объект 2">
                <a:extLst>
                  <a:ext uri="{FF2B5EF4-FFF2-40B4-BE49-F238E27FC236}">
                    <a16:creationId xmlns:a16="http://schemas.microsoft.com/office/drawing/2014/main" id="{80944439-A6FD-41AC-B433-D5A5B9EB5EA9}"/>
                  </a:ext>
                </a:extLst>
              </p:cNvPr>
              <p:cNvSpPr>
                <a:spLocks noGrp="1" noRot="1" noChangeAspect="1" noMove="1" noResize="1" noEditPoints="1" noAdjustHandles="1" noChangeArrowheads="1" noChangeShapeType="1" noTextEdit="1"/>
              </p:cNvSpPr>
              <p:nvPr>
                <p:ph idx="1"/>
              </p:nvPr>
            </p:nvSpPr>
            <p:spPr>
              <a:xfrm>
                <a:off x="352926" y="320842"/>
                <a:ext cx="11000874" cy="5856121"/>
              </a:xfrm>
              <a:blipFill>
                <a:blip r:embed="rId2"/>
                <a:stretch>
                  <a:fillRect l="-1163" t="-1771" r="-166"/>
                </a:stretch>
              </a:blipFill>
            </p:spPr>
            <p:txBody>
              <a:bodyPr/>
              <a:lstStyle/>
              <a:p>
                <a:r>
                  <a:rPr lang="ru-RU">
                    <a:noFill/>
                  </a:rPr>
                  <a:t> </a:t>
                </a:r>
              </a:p>
            </p:txBody>
          </p:sp>
        </mc:Fallback>
      </mc:AlternateContent>
      <p:pic>
        <p:nvPicPr>
          <p:cNvPr id="4" name="Рисунок 3">
            <a:extLst>
              <a:ext uri="{FF2B5EF4-FFF2-40B4-BE49-F238E27FC236}">
                <a16:creationId xmlns:a16="http://schemas.microsoft.com/office/drawing/2014/main" id="{12111215-3097-4363-9793-ECF5886FB3C0}"/>
              </a:ext>
            </a:extLst>
          </p:cNvPr>
          <p:cNvPicPr>
            <a:picLocks noChangeAspect="1"/>
          </p:cNvPicPr>
          <p:nvPr/>
        </p:nvPicPr>
        <p:blipFill>
          <a:blip r:embed="rId3"/>
          <a:stretch>
            <a:fillRect/>
          </a:stretch>
        </p:blipFill>
        <p:spPr>
          <a:xfrm>
            <a:off x="3330488" y="3040355"/>
            <a:ext cx="5045750" cy="1242887"/>
          </a:xfrm>
          <a:prstGeom prst="rect">
            <a:avLst/>
          </a:prstGeom>
        </p:spPr>
      </p:pic>
      <p:pic>
        <p:nvPicPr>
          <p:cNvPr id="9" name="Рисунок 8">
            <a:extLst>
              <a:ext uri="{FF2B5EF4-FFF2-40B4-BE49-F238E27FC236}">
                <a16:creationId xmlns:a16="http://schemas.microsoft.com/office/drawing/2014/main" id="{02006AFD-C5DA-4E38-A612-663DF4DD5BAD}"/>
              </a:ext>
            </a:extLst>
          </p:cNvPr>
          <p:cNvPicPr>
            <a:picLocks noChangeAspect="1"/>
          </p:cNvPicPr>
          <p:nvPr/>
        </p:nvPicPr>
        <p:blipFill>
          <a:blip r:embed="rId4"/>
          <a:stretch>
            <a:fillRect/>
          </a:stretch>
        </p:blipFill>
        <p:spPr>
          <a:xfrm>
            <a:off x="3566360" y="5555519"/>
            <a:ext cx="5059280" cy="1242887"/>
          </a:xfrm>
          <a:prstGeom prst="rect">
            <a:avLst/>
          </a:prstGeom>
        </p:spPr>
      </p:pic>
    </p:spTree>
    <p:extLst>
      <p:ext uri="{BB962C8B-B14F-4D97-AF65-F5344CB8AC3E}">
        <p14:creationId xmlns:p14="http://schemas.microsoft.com/office/powerpoint/2010/main" val="338552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48F2F1B-78A9-4B33-8CA8-81F431A40EF0}"/>
              </a:ext>
            </a:extLst>
          </p:cNvPr>
          <p:cNvSpPr>
            <a:spLocks noGrp="1"/>
          </p:cNvSpPr>
          <p:nvPr>
            <p:ph idx="1"/>
          </p:nvPr>
        </p:nvSpPr>
        <p:spPr>
          <a:xfrm>
            <a:off x="368968" y="529389"/>
            <a:ext cx="11502190" cy="5647574"/>
          </a:xfrm>
        </p:spPr>
        <p:txBody>
          <a:bodyPr/>
          <a:lstStyle/>
          <a:p>
            <a:pPr marL="0" indent="0">
              <a:buNone/>
            </a:pPr>
            <a:r>
              <a:rPr lang="ru-RU" dirty="0"/>
              <a:t>Мы хотим, чтобы суммарные выплаты были равны 0, но они равны:</a:t>
            </a:r>
            <a:br>
              <a:rPr lang="ru-RU" dirty="0"/>
            </a:br>
            <a:br>
              <a:rPr lang="ru-RU" dirty="0"/>
            </a:br>
            <a:br>
              <a:rPr lang="ru-RU" dirty="0"/>
            </a:br>
            <a:br>
              <a:rPr lang="ru-RU" dirty="0"/>
            </a:br>
            <a:br>
              <a:rPr lang="ru-RU" dirty="0"/>
            </a:br>
            <a:r>
              <a:rPr lang="ru-RU" dirty="0"/>
              <a:t>, где                        - суммарная оценка альтернатив всеми участниками групп. </a:t>
            </a:r>
            <a:br>
              <a:rPr lang="ru-RU" dirty="0"/>
            </a:br>
            <a:r>
              <a:rPr lang="ru-RU" dirty="0"/>
              <a:t>Но к денежным выплатам без ущерба для </a:t>
            </a:r>
            <a:r>
              <a:rPr lang="ru-RU" dirty="0" err="1"/>
              <a:t>неманипулируемости</a:t>
            </a:r>
            <a:r>
              <a:rPr lang="ru-RU" dirty="0"/>
              <a:t> можно прибавлять выражения вида                  , которые не зависят от сообщений игрока.</a:t>
            </a:r>
            <a:br>
              <a:rPr lang="ru-RU" dirty="0"/>
            </a:br>
            <a:r>
              <a:rPr lang="ru-RU" dirty="0"/>
              <a:t>Таким образом, более общий вид денежных трансферов такой:</a:t>
            </a:r>
          </a:p>
        </p:txBody>
      </p:sp>
      <p:pic>
        <p:nvPicPr>
          <p:cNvPr id="4" name="Рисунок 3">
            <a:extLst>
              <a:ext uri="{FF2B5EF4-FFF2-40B4-BE49-F238E27FC236}">
                <a16:creationId xmlns:a16="http://schemas.microsoft.com/office/drawing/2014/main" id="{ADF97A40-1577-403F-A98C-D30143738F91}"/>
              </a:ext>
            </a:extLst>
          </p:cNvPr>
          <p:cNvPicPr>
            <a:picLocks noChangeAspect="1"/>
          </p:cNvPicPr>
          <p:nvPr/>
        </p:nvPicPr>
        <p:blipFill>
          <a:blip r:embed="rId2"/>
          <a:stretch>
            <a:fillRect/>
          </a:stretch>
        </p:blipFill>
        <p:spPr>
          <a:xfrm>
            <a:off x="2730113" y="937929"/>
            <a:ext cx="6991404" cy="1386170"/>
          </a:xfrm>
          <a:prstGeom prst="rect">
            <a:avLst/>
          </a:prstGeom>
        </p:spPr>
      </p:pic>
      <p:pic>
        <p:nvPicPr>
          <p:cNvPr id="6" name="Рисунок 5">
            <a:extLst>
              <a:ext uri="{FF2B5EF4-FFF2-40B4-BE49-F238E27FC236}">
                <a16:creationId xmlns:a16="http://schemas.microsoft.com/office/drawing/2014/main" id="{3DAEA1CB-83C0-43F4-8310-C01FA72C3CEA}"/>
              </a:ext>
            </a:extLst>
          </p:cNvPr>
          <p:cNvPicPr>
            <a:picLocks noChangeAspect="1"/>
          </p:cNvPicPr>
          <p:nvPr/>
        </p:nvPicPr>
        <p:blipFill>
          <a:blip r:embed="rId3"/>
          <a:stretch>
            <a:fillRect/>
          </a:stretch>
        </p:blipFill>
        <p:spPr>
          <a:xfrm>
            <a:off x="1171825" y="2324099"/>
            <a:ext cx="1791276" cy="677780"/>
          </a:xfrm>
          <a:prstGeom prst="rect">
            <a:avLst/>
          </a:prstGeom>
        </p:spPr>
      </p:pic>
      <p:pic>
        <p:nvPicPr>
          <p:cNvPr id="8" name="Рисунок 7">
            <a:extLst>
              <a:ext uri="{FF2B5EF4-FFF2-40B4-BE49-F238E27FC236}">
                <a16:creationId xmlns:a16="http://schemas.microsoft.com/office/drawing/2014/main" id="{DDC08E7F-F4ED-4853-8FC8-074EAEB9D038}"/>
              </a:ext>
            </a:extLst>
          </p:cNvPr>
          <p:cNvPicPr>
            <a:picLocks noChangeAspect="1"/>
          </p:cNvPicPr>
          <p:nvPr/>
        </p:nvPicPr>
        <p:blipFill>
          <a:blip r:embed="rId4"/>
          <a:stretch>
            <a:fillRect/>
          </a:stretch>
        </p:blipFill>
        <p:spPr>
          <a:xfrm>
            <a:off x="4959767" y="3607843"/>
            <a:ext cx="1360823" cy="563099"/>
          </a:xfrm>
          <a:prstGeom prst="rect">
            <a:avLst/>
          </a:prstGeom>
        </p:spPr>
      </p:pic>
      <p:pic>
        <p:nvPicPr>
          <p:cNvPr id="12" name="Рисунок 11">
            <a:extLst>
              <a:ext uri="{FF2B5EF4-FFF2-40B4-BE49-F238E27FC236}">
                <a16:creationId xmlns:a16="http://schemas.microsoft.com/office/drawing/2014/main" id="{C1F63234-1571-4FCC-BC5B-AD4DA9119A9D}"/>
              </a:ext>
            </a:extLst>
          </p:cNvPr>
          <p:cNvPicPr>
            <a:picLocks noChangeAspect="1"/>
          </p:cNvPicPr>
          <p:nvPr/>
        </p:nvPicPr>
        <p:blipFill>
          <a:blip r:embed="rId5"/>
          <a:stretch>
            <a:fillRect/>
          </a:stretch>
        </p:blipFill>
        <p:spPr>
          <a:xfrm>
            <a:off x="3110414" y="4850120"/>
            <a:ext cx="5382108" cy="1209131"/>
          </a:xfrm>
          <a:prstGeom prst="rect">
            <a:avLst/>
          </a:prstGeom>
        </p:spPr>
      </p:pic>
    </p:spTree>
    <p:extLst>
      <p:ext uri="{BB962C8B-B14F-4D97-AF65-F5344CB8AC3E}">
        <p14:creationId xmlns:p14="http://schemas.microsoft.com/office/powerpoint/2010/main" val="3332400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8190D64-6277-4A10-9D99-11D5E2CD9A0F}"/>
              </a:ext>
            </a:extLst>
          </p:cNvPr>
          <p:cNvSpPr>
            <a:spLocks noGrp="1"/>
          </p:cNvSpPr>
          <p:nvPr>
            <p:ph idx="1"/>
          </p:nvPr>
        </p:nvSpPr>
        <p:spPr>
          <a:xfrm>
            <a:off x="385011" y="1828799"/>
            <a:ext cx="10968789" cy="4348163"/>
          </a:xfrm>
        </p:spPr>
        <p:txBody>
          <a:bodyPr/>
          <a:lstStyle/>
          <a:p>
            <a:pPr marL="0" indent="0">
              <a:buNone/>
            </a:pPr>
            <a:r>
              <a:rPr lang="ru-RU" dirty="0"/>
              <a:t>Механизм такого вида называют </a:t>
            </a:r>
            <a:r>
              <a:rPr lang="ru-RU" i="1" dirty="0"/>
              <a:t>механизмом </a:t>
            </a:r>
            <a:r>
              <a:rPr lang="ru-RU" i="1" dirty="0" err="1"/>
              <a:t>Гроувса</a:t>
            </a:r>
            <a:r>
              <a:rPr lang="ru-RU" dirty="0"/>
              <a:t>. Можно показать, что любой </a:t>
            </a:r>
            <a:r>
              <a:rPr lang="ru-RU" dirty="0" err="1"/>
              <a:t>неманипулируемый</a:t>
            </a:r>
            <a:r>
              <a:rPr lang="ru-RU" dirty="0"/>
              <a:t> механизм является механизмом </a:t>
            </a:r>
            <a:r>
              <a:rPr lang="ru-RU" dirty="0" err="1"/>
              <a:t>Гроувса</a:t>
            </a:r>
            <a:r>
              <a:rPr lang="ru-RU" dirty="0"/>
              <a:t>. Так же </a:t>
            </a:r>
            <a:r>
              <a:rPr lang="ru-RU" dirty="0" err="1"/>
              <a:t>неманипулируемому</a:t>
            </a:r>
            <a:r>
              <a:rPr lang="ru-RU" dirty="0"/>
              <a:t> можно задавать какие-то дополнительные свойства.</a:t>
            </a:r>
          </a:p>
        </p:txBody>
      </p:sp>
    </p:spTree>
    <p:extLst>
      <p:ext uri="{BB962C8B-B14F-4D97-AF65-F5344CB8AC3E}">
        <p14:creationId xmlns:p14="http://schemas.microsoft.com/office/powerpoint/2010/main" val="3800025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194CAA-860B-455F-AB19-5CB43CAB22E2}"/>
              </a:ext>
            </a:extLst>
          </p:cNvPr>
          <p:cNvSpPr>
            <a:spLocks noGrp="1"/>
          </p:cNvSpPr>
          <p:nvPr>
            <p:ph type="title"/>
          </p:nvPr>
        </p:nvSpPr>
        <p:spPr/>
        <p:txBody>
          <a:bodyPr/>
          <a:lstStyle/>
          <a:p>
            <a:r>
              <a:rPr lang="ru-RU" dirty="0"/>
              <a:t>Способ Кларка</a:t>
            </a:r>
          </a:p>
        </p:txBody>
      </p:sp>
      <mc:AlternateContent xmlns:mc="http://schemas.openxmlformats.org/markup-compatibility/2006">
        <mc:Choice xmlns:a14="http://schemas.microsoft.com/office/drawing/2010/main" Requires="a14">
          <p:sp>
            <p:nvSpPr>
              <p:cNvPr id="3" name="Объект 2">
                <a:extLst>
                  <a:ext uri="{FF2B5EF4-FFF2-40B4-BE49-F238E27FC236}">
                    <a16:creationId xmlns:a16="http://schemas.microsoft.com/office/drawing/2014/main" id="{71AAF038-D5CD-401F-84FC-2AB1205CBA9E}"/>
                  </a:ext>
                </a:extLst>
              </p:cNvPr>
              <p:cNvSpPr>
                <a:spLocks noGrp="1"/>
              </p:cNvSpPr>
              <p:nvPr>
                <p:ph idx="1"/>
              </p:nvPr>
            </p:nvSpPr>
            <p:spPr/>
            <p:txBody>
              <a:bodyPr/>
              <a:lstStyle/>
              <a:p>
                <a:pPr marL="0" indent="0">
                  <a:buNone/>
                </a:pPr>
                <a:r>
                  <a:rPr lang="ru-RU" dirty="0"/>
                  <a:t>Участник, безразличный к общественным альтернативам (т.е. тот у которого оценочная функция </a:t>
                </a:r>
                <a14:m>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oMath>
                </a14:m>
                <a:r>
                  <a:rPr lang="ru-RU" dirty="0"/>
                  <a:t>является константой), не получает и не платит денег. В общем случае он платит за тот ущерб для остальных, который он наносит своим воздействием. Таким образом </a:t>
                </a:r>
                <a14:m>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𝑖</m:t>
                        </m:r>
                      </m:sub>
                    </m:sSub>
                  </m:oMath>
                </a14:m>
                <a:r>
                  <a:rPr lang="ru-RU" dirty="0"/>
                  <a:t>всегда </a:t>
                </a:r>
                <a:r>
                  <a:rPr lang="ru-RU" dirty="0" err="1"/>
                  <a:t>неположительны</a:t>
                </a:r>
                <a:r>
                  <a:rPr lang="ru-RU" dirty="0"/>
                  <a:t> при механизме Кларка. Налогом облагаются лишь те участники, которые активно влияют на выбор, т.н. ключевые участники. Излишек денег не должен доставаться кому-либо из игроков, а должен выбрасываться, иначе это нарушит </a:t>
                </a:r>
                <a:r>
                  <a:rPr lang="ru-RU" dirty="0" err="1"/>
                  <a:t>неманипулируемость</a:t>
                </a:r>
                <a:r>
                  <a:rPr lang="ru-RU" dirty="0"/>
                  <a:t>. Механизм Кларка всё еще финансово </a:t>
                </a:r>
                <a:r>
                  <a:rPr lang="ru-RU" dirty="0" err="1"/>
                  <a:t>несбалансирован</a:t>
                </a:r>
                <a:r>
                  <a:rPr lang="ru-RU" dirty="0"/>
                  <a:t>, но уже в меньшей степени.</a:t>
                </a:r>
              </a:p>
            </p:txBody>
          </p:sp>
        </mc:Choice>
        <mc:Fallback>
          <p:sp>
            <p:nvSpPr>
              <p:cNvPr id="3" name="Объект 2">
                <a:extLst>
                  <a:ext uri="{FF2B5EF4-FFF2-40B4-BE49-F238E27FC236}">
                    <a16:creationId xmlns:a16="http://schemas.microsoft.com/office/drawing/2014/main" id="{71AAF038-D5CD-401F-84FC-2AB1205CBA9E}"/>
                  </a:ext>
                </a:extLst>
              </p:cNvPr>
              <p:cNvSpPr>
                <a:spLocks noGrp="1" noRot="1" noChangeAspect="1" noMove="1" noResize="1" noEditPoints="1" noAdjustHandles="1" noChangeArrowheads="1" noChangeShapeType="1" noTextEdit="1"/>
              </p:cNvSpPr>
              <p:nvPr>
                <p:ph idx="1"/>
              </p:nvPr>
            </p:nvSpPr>
            <p:spPr>
              <a:blipFill>
                <a:blip r:embed="rId2"/>
                <a:stretch>
                  <a:fillRect l="-1217" t="-2241" r="-986"/>
                </a:stretch>
              </a:blipFill>
            </p:spPr>
            <p:txBody>
              <a:bodyPr/>
              <a:lstStyle/>
              <a:p>
                <a:r>
                  <a:rPr lang="ru-RU">
                    <a:noFill/>
                  </a:rPr>
                  <a:t> </a:t>
                </a:r>
              </a:p>
            </p:txBody>
          </p:sp>
        </mc:Fallback>
      </mc:AlternateContent>
    </p:spTree>
    <p:extLst>
      <p:ext uri="{BB962C8B-B14F-4D97-AF65-F5344CB8AC3E}">
        <p14:creationId xmlns:p14="http://schemas.microsoft.com/office/powerpoint/2010/main" val="1720112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363D4D-EF48-4596-8485-F289C85056A3}"/>
              </a:ext>
            </a:extLst>
          </p:cNvPr>
          <p:cNvSpPr>
            <a:spLocks noGrp="1"/>
          </p:cNvSpPr>
          <p:nvPr>
            <p:ph type="title"/>
          </p:nvPr>
        </p:nvSpPr>
        <p:spPr/>
        <p:txBody>
          <a:bodyPr/>
          <a:lstStyle/>
          <a:p>
            <a:r>
              <a:rPr lang="ru-RU" dirty="0"/>
              <a:t>Задачи</a:t>
            </a:r>
          </a:p>
        </p:txBody>
      </p:sp>
      <p:sp>
        <p:nvSpPr>
          <p:cNvPr id="3" name="Объект 2">
            <a:extLst>
              <a:ext uri="{FF2B5EF4-FFF2-40B4-BE49-F238E27FC236}">
                <a16:creationId xmlns:a16="http://schemas.microsoft.com/office/drawing/2014/main" id="{3450C1D2-04FE-4896-BE5F-D243BCFB0703}"/>
              </a:ext>
            </a:extLst>
          </p:cNvPr>
          <p:cNvSpPr>
            <a:spLocks noGrp="1"/>
          </p:cNvSpPr>
          <p:nvPr>
            <p:ph idx="1"/>
          </p:nvPr>
        </p:nvSpPr>
        <p:spPr/>
        <p:txBody>
          <a:bodyPr>
            <a:normAutofit fontScale="70000" lnSpcReduction="20000"/>
          </a:bodyPr>
          <a:lstStyle/>
          <a:p>
            <a:r>
              <a:rPr lang="ru-RU" dirty="0">
                <a:effectLst/>
                <a:latin typeface="Times New Roman" panose="02020603050405020304" pitchFamily="18" charset="0"/>
              </a:rPr>
              <a:t>Есть золотой песок и три пирата, но нет весов. Предпочтения пиратов субъективны (действительно равные кучи могут казаться пирату </a:t>
            </a:r>
            <a:r>
              <a:rPr lang="ru-RU" dirty="0" err="1">
                <a:effectLst/>
                <a:latin typeface="Times New Roman" panose="02020603050405020304" pitchFamily="18" charset="0"/>
              </a:rPr>
              <a:t>нерав-ными</a:t>
            </a:r>
            <a:r>
              <a:rPr lang="ru-RU" dirty="0">
                <a:effectLst/>
                <a:latin typeface="Times New Roman" panose="02020603050405020304" pitchFamily="18" charset="0"/>
              </a:rPr>
              <a:t>). Но предпочтения стабильны: если пират считал две кучи равными, и видит, что к первой досыпали песок, то он будет считать первую кучу большей. Каждый пират может делить кучу песка на равные кучи, сравнивать несколько куч, отсыпать из большей кучи песок так, чтобы она сравнялась с меньшей. Предложите конечный механизм справедливого дележа, при котором у пиратов не было бы зависти (каждый считал бы, что его часть не меньше, чем у других)</a:t>
            </a:r>
          </a:p>
          <a:p>
            <a:r>
              <a:rPr lang="ru-RU" dirty="0">
                <a:effectLst/>
                <a:latin typeface="Times New Roman" panose="02020603050405020304" pitchFamily="18" charset="0"/>
              </a:rPr>
              <a:t>Есть три брата и куча рутинной работы по дому, определенная мамой. Здесь работа — </a:t>
            </a:r>
            <a:r>
              <a:rPr lang="ru-RU" dirty="0" err="1">
                <a:effectLst/>
                <a:latin typeface="Times New Roman" panose="02020603050405020304" pitchFamily="18" charset="0"/>
              </a:rPr>
              <a:t>антиблаго</a:t>
            </a:r>
            <a:r>
              <a:rPr lang="ru-RU" dirty="0">
                <a:effectLst/>
                <a:latin typeface="Times New Roman" panose="02020603050405020304" pitchFamily="18" charset="0"/>
              </a:rPr>
              <a:t>. Придумайте процедуру дележа, при которой ни один брат не завидовал бы ни одному другому. Зависть появляется, если брат считает, что у другого работы меньше, чем у него самого. Уточнения: Мнения братьев субъективны (т.е. даже дележ, где каждый получает ровно по одной третьей работы, может вызывать зависть у каждого брата ). Мнения братьев рациональны (часть меньше целого, транзитивность). </a:t>
            </a:r>
            <a:br>
              <a:rPr lang="ru-RU" dirty="0">
                <a:effectLst/>
                <a:latin typeface="Times New Roman" panose="02020603050405020304" pitchFamily="18" charset="0"/>
              </a:rPr>
            </a:br>
            <a:r>
              <a:rPr lang="ru-RU" dirty="0">
                <a:effectLst/>
                <a:latin typeface="Times New Roman" panose="02020603050405020304" pitchFamily="18" charset="0"/>
              </a:rPr>
              <a:t>Каждый брат умеет:</a:t>
            </a:r>
            <a:br>
              <a:rPr lang="ru-RU" dirty="0">
                <a:effectLst/>
                <a:latin typeface="Times New Roman" panose="02020603050405020304" pitchFamily="18" charset="0"/>
              </a:rPr>
            </a:br>
            <a:r>
              <a:rPr lang="ru-RU" dirty="0">
                <a:effectLst/>
                <a:latin typeface="Times New Roman" panose="02020603050405020304" pitchFamily="18" charset="0"/>
              </a:rPr>
              <a:t>1.делить работу на любое количество равных (по своему мнению) частей;</a:t>
            </a:r>
            <a:br>
              <a:rPr lang="ru-RU" dirty="0">
                <a:effectLst/>
                <a:latin typeface="Times New Roman" panose="02020603050405020304" pitchFamily="18" charset="0"/>
              </a:rPr>
            </a:br>
            <a:r>
              <a:rPr lang="ru-RU" dirty="0">
                <a:effectLst/>
                <a:latin typeface="Times New Roman" panose="02020603050405020304" pitchFamily="18" charset="0"/>
              </a:rPr>
              <a:t>2.сравнивать объемы работ (по своему мнению);</a:t>
            </a:r>
            <a:br>
              <a:rPr lang="ru-RU" dirty="0">
                <a:effectLst/>
                <a:latin typeface="Times New Roman" panose="02020603050405020304" pitchFamily="18" charset="0"/>
              </a:rPr>
            </a:br>
            <a:r>
              <a:rPr lang="ru-RU" dirty="0">
                <a:effectLst/>
                <a:latin typeface="Times New Roman" panose="02020603050405020304" pitchFamily="18" charset="0"/>
              </a:rPr>
              <a:t>3.при наличии двух неравных объемов работ — от большего объема работ отделять часть так, чтобы он сравнялся с меньшим </a:t>
            </a:r>
            <a:endParaRPr lang="ru-RU" dirty="0"/>
          </a:p>
        </p:txBody>
      </p:sp>
    </p:spTree>
    <p:extLst>
      <p:ext uri="{BB962C8B-B14F-4D97-AF65-F5344CB8AC3E}">
        <p14:creationId xmlns:p14="http://schemas.microsoft.com/office/powerpoint/2010/main" val="32553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543BC3-9D2A-4D39-94D9-B586C17BFF93}"/>
              </a:ext>
            </a:extLst>
          </p:cNvPr>
          <p:cNvSpPr>
            <a:spLocks noGrp="1"/>
          </p:cNvSpPr>
          <p:nvPr>
            <p:ph idx="1"/>
          </p:nvPr>
        </p:nvSpPr>
        <p:spPr>
          <a:xfrm>
            <a:off x="838200" y="1371600"/>
            <a:ext cx="10515600" cy="1552575"/>
          </a:xfrm>
        </p:spPr>
        <p:txBody>
          <a:bodyPr>
            <a:normAutofit fontScale="85000" lnSpcReduction="20000"/>
          </a:bodyPr>
          <a:lstStyle/>
          <a:p>
            <a:pPr marL="0" indent="0">
              <a:buNone/>
            </a:pPr>
            <a:r>
              <a:rPr lang="ru-RU" sz="2600" dirty="0">
                <a:cs typeface="Times New Roman" panose="02020603050405020304" pitchFamily="18" charset="0"/>
              </a:rPr>
              <a:t>Предположим, что группа агентов </a:t>
            </a:r>
            <a:r>
              <a:rPr lang="en-US" sz="2600" i="1" dirty="0">
                <a:cs typeface="Times New Roman" panose="02020603050405020304" pitchFamily="18" charset="0"/>
              </a:rPr>
              <a:t>N</a:t>
            </a:r>
            <a:r>
              <a:rPr lang="en-US" sz="2600" dirty="0">
                <a:cs typeface="Times New Roman" panose="02020603050405020304" pitchFamily="18" charset="0"/>
              </a:rPr>
              <a:t> </a:t>
            </a:r>
            <a:r>
              <a:rPr lang="ru-RU" sz="2600" dirty="0">
                <a:cs typeface="Times New Roman" panose="02020603050405020304" pitchFamily="18" charset="0"/>
              </a:rPr>
              <a:t>должна выбрать один из элементов из некоторого фиксированного, заданного множества альтернатив </a:t>
            </a:r>
            <a:r>
              <a:rPr lang="en-US" sz="2600" i="1" dirty="0">
                <a:cs typeface="Times New Roman" panose="02020603050405020304" pitchFamily="18" charset="0"/>
              </a:rPr>
              <a:t>A</a:t>
            </a:r>
            <a:r>
              <a:rPr lang="en-US" sz="2600" dirty="0">
                <a:cs typeface="Times New Roman" panose="02020603050405020304" pitchFamily="18" charset="0"/>
              </a:rPr>
              <a:t>. </a:t>
            </a:r>
            <a:r>
              <a:rPr lang="ru-RU" sz="2600" dirty="0">
                <a:cs typeface="Times New Roman" panose="02020603050405020304" pitchFamily="18" charset="0"/>
              </a:rPr>
              <a:t>Выбор будет зависеть от предпочтений агентов относительно </a:t>
            </a:r>
            <a:r>
              <a:rPr lang="en-US" sz="2600" i="1" dirty="0">
                <a:cs typeface="Times New Roman" panose="02020603050405020304" pitchFamily="18" charset="0"/>
              </a:rPr>
              <a:t>A</a:t>
            </a:r>
            <a:r>
              <a:rPr lang="en-US" sz="2600" dirty="0">
                <a:cs typeface="Times New Roman" panose="02020603050405020304" pitchFamily="18" charset="0"/>
              </a:rPr>
              <a:t>, </a:t>
            </a:r>
            <a:r>
              <a:rPr lang="ru-RU" sz="2600" dirty="0">
                <a:cs typeface="Times New Roman" panose="02020603050405020304" pitchFamily="18" charset="0"/>
              </a:rPr>
              <a:t>но так же и от процедуры, правила выбора.</a:t>
            </a:r>
            <a:br>
              <a:rPr lang="ru-RU" sz="2600" dirty="0">
                <a:cs typeface="Times New Roman" panose="02020603050405020304" pitchFamily="18" charset="0"/>
              </a:rPr>
            </a:br>
            <a:r>
              <a:rPr lang="ru-RU" sz="2600" b="1" dirty="0">
                <a:cs typeface="Times New Roman" panose="02020603050405020304" pitchFamily="18" charset="0"/>
              </a:rPr>
              <a:t>Определение</a:t>
            </a:r>
            <a:r>
              <a:rPr lang="en-US" sz="2600" b="1" dirty="0">
                <a:cs typeface="Times New Roman" panose="02020603050405020304" pitchFamily="18" charset="0"/>
              </a:rPr>
              <a:t>: </a:t>
            </a:r>
            <a:r>
              <a:rPr lang="ru-RU" sz="2600" i="1" dirty="0">
                <a:cs typeface="Times New Roman" panose="02020603050405020304" pitchFamily="18" charset="0"/>
              </a:rPr>
              <a:t>механизм </a:t>
            </a:r>
            <a:r>
              <a:rPr lang="ru-RU" sz="2600" dirty="0">
                <a:cs typeface="Times New Roman" panose="02020603050405020304" pitchFamily="18" charset="0"/>
              </a:rPr>
              <a:t>(при данных </a:t>
            </a:r>
            <a:r>
              <a:rPr lang="en-US" sz="2600" i="1" dirty="0">
                <a:cs typeface="Times New Roman" panose="02020603050405020304" pitchFamily="18" charset="0"/>
              </a:rPr>
              <a:t>N</a:t>
            </a:r>
            <a:r>
              <a:rPr lang="en-US" sz="2600" dirty="0">
                <a:cs typeface="Times New Roman" panose="02020603050405020304" pitchFamily="18" charset="0"/>
              </a:rPr>
              <a:t> </a:t>
            </a:r>
            <a:r>
              <a:rPr lang="ru-RU" sz="2600" dirty="0">
                <a:cs typeface="Times New Roman" panose="02020603050405020304" pitchFamily="18" charset="0"/>
              </a:rPr>
              <a:t>и</a:t>
            </a:r>
            <a:r>
              <a:rPr lang="en-US" sz="2600" dirty="0">
                <a:cs typeface="Times New Roman" panose="02020603050405020304" pitchFamily="18" charset="0"/>
              </a:rPr>
              <a:t> </a:t>
            </a:r>
            <a:r>
              <a:rPr lang="en-US" sz="2600" i="1" dirty="0">
                <a:cs typeface="Times New Roman" panose="02020603050405020304" pitchFamily="18" charset="0"/>
              </a:rPr>
              <a:t>A</a:t>
            </a:r>
            <a:r>
              <a:rPr lang="en-US" sz="2600" dirty="0">
                <a:cs typeface="Times New Roman" panose="02020603050405020304" pitchFamily="18" charset="0"/>
              </a:rPr>
              <a:t>) </a:t>
            </a:r>
            <a:r>
              <a:rPr lang="ru-RU" sz="2600" dirty="0">
                <a:cs typeface="Times New Roman" panose="02020603050405020304" pitchFamily="18" charset="0"/>
              </a:rPr>
              <a:t>– это отображение</a:t>
            </a:r>
            <a:r>
              <a:rPr lang="en-US" sz="2600" dirty="0">
                <a:cs typeface="Times New Roman" panose="02020603050405020304" pitchFamily="18" charset="0"/>
              </a:rPr>
              <a:t>:</a:t>
            </a:r>
            <a:br>
              <a:rPr lang="ru-RU" dirty="0"/>
            </a:br>
            <a:endParaRPr lang="ru-RU" dirty="0"/>
          </a:p>
        </p:txBody>
      </p:sp>
      <p:sp>
        <p:nvSpPr>
          <p:cNvPr id="2" name="TextBox 1">
            <a:extLst>
              <a:ext uri="{FF2B5EF4-FFF2-40B4-BE49-F238E27FC236}">
                <a16:creationId xmlns:a16="http://schemas.microsoft.com/office/drawing/2014/main" id="{7C5D3B28-FFFB-477A-A8B8-EA0E2724AF4E}"/>
              </a:ext>
            </a:extLst>
          </p:cNvPr>
          <p:cNvSpPr txBox="1"/>
          <p:nvPr/>
        </p:nvSpPr>
        <p:spPr>
          <a:xfrm>
            <a:off x="3717130" y="434316"/>
            <a:ext cx="4757739" cy="707886"/>
          </a:xfrm>
          <a:prstGeom prst="rect">
            <a:avLst/>
          </a:prstGeom>
          <a:noFill/>
        </p:spPr>
        <p:txBody>
          <a:bodyPr wrap="square" rtlCol="0">
            <a:spAutoFit/>
          </a:bodyPr>
          <a:lstStyle/>
          <a:p>
            <a:r>
              <a:rPr lang="ru-RU" sz="4000" dirty="0">
                <a:latin typeface="Times New Roman" panose="02020603050405020304" pitchFamily="18" charset="0"/>
                <a:cs typeface="Times New Roman" panose="02020603050405020304" pitchFamily="18" charset="0"/>
              </a:rPr>
              <a:t>Что такое механизм?</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51C5A9B-55C6-456E-8902-280C8006DBE7}"/>
                  </a:ext>
                </a:extLst>
              </p:cNvPr>
              <p:cNvSpPr txBox="1"/>
              <p:nvPr/>
            </p:nvSpPr>
            <p:spPr>
              <a:xfrm>
                <a:off x="4949671" y="2746017"/>
                <a:ext cx="229265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𝑓</m:t>
                      </m:r>
                      <m:r>
                        <a:rPr lang="en-US" sz="2400" b="0" i="1" smtClean="0">
                          <a:latin typeface="Cambria Math" panose="02040503050406030204" pitchFamily="18" charset="0"/>
                        </a:rPr>
                        <m:t>: </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m:t>
                          </m:r>
                        </m:e>
                        <m:sub>
                          <m:r>
                            <a:rPr lang="en-US" sz="2400" b="0" i="1" smtClean="0">
                              <a:latin typeface="Cambria Math" panose="02040503050406030204" pitchFamily="18" charset="0"/>
                              <a:ea typeface="Cambria Math" panose="02040503050406030204" pitchFamily="18" charset="0"/>
                            </a:rPr>
                            <m:t>𝑖</m:t>
                          </m:r>
                          <m:r>
                            <a:rPr lang="en-US" sz="2400" b="0" i="1" smtClean="0">
                              <a:latin typeface="Cambria Math" panose="02040503050406030204" pitchFamily="18" charset="0"/>
                              <a:ea typeface="Cambria Math" panose="02040503050406030204" pitchFamily="18" charset="0"/>
                            </a:rPr>
                            <m:t>𝜖</m:t>
                          </m:r>
                          <m:r>
                            <a:rPr lang="en-US" sz="2400" b="0" i="1" smtClean="0">
                              <a:latin typeface="Cambria Math" panose="02040503050406030204" pitchFamily="18" charset="0"/>
                              <a:ea typeface="Cambria Math" panose="02040503050406030204" pitchFamily="18" charset="0"/>
                            </a:rPr>
                            <m:t>𝑁</m:t>
                          </m:r>
                        </m:sub>
                      </m:sSub>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𝑆</m:t>
                          </m:r>
                        </m:e>
                        <m:sub>
                          <m:r>
                            <a:rPr lang="en-US" sz="2400" b="0" i="1" smtClean="0">
                              <a:latin typeface="Cambria Math" panose="02040503050406030204" pitchFamily="18" charset="0"/>
                              <a:ea typeface="Cambria Math" panose="02040503050406030204" pitchFamily="18" charset="0"/>
                            </a:rPr>
                            <m:t>𝑖</m:t>
                          </m:r>
                        </m:sub>
                      </m:sSub>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𝐴</m:t>
                      </m:r>
                    </m:oMath>
                  </m:oMathPara>
                </a14:m>
                <a:endParaRPr lang="ru-RU" sz="2400" dirty="0"/>
              </a:p>
            </p:txBody>
          </p:sp>
        </mc:Choice>
        <mc:Fallback xmlns="">
          <p:sp>
            <p:nvSpPr>
              <p:cNvPr id="4" name="TextBox 3">
                <a:extLst>
                  <a:ext uri="{FF2B5EF4-FFF2-40B4-BE49-F238E27FC236}">
                    <a16:creationId xmlns:a16="http://schemas.microsoft.com/office/drawing/2014/main" id="{251C5A9B-55C6-456E-8902-280C8006DBE7}"/>
                  </a:ext>
                </a:extLst>
              </p:cNvPr>
              <p:cNvSpPr txBox="1">
                <a:spLocks noRot="1" noChangeAspect="1" noMove="1" noResize="1" noEditPoints="1" noAdjustHandles="1" noChangeArrowheads="1" noChangeShapeType="1" noTextEdit="1"/>
              </p:cNvSpPr>
              <p:nvPr/>
            </p:nvSpPr>
            <p:spPr>
              <a:xfrm>
                <a:off x="4949671" y="2746017"/>
                <a:ext cx="2292658" cy="461665"/>
              </a:xfrm>
              <a:prstGeom prst="rect">
                <a:avLst/>
              </a:prstGeom>
              <a:blipFill>
                <a:blip r:embed="rId2"/>
                <a:stretch>
                  <a:fillRect b="-1710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45F24FF-DC65-4327-BBE0-B93D9A63B499}"/>
                  </a:ext>
                </a:extLst>
              </p:cNvPr>
              <p:cNvSpPr txBox="1"/>
              <p:nvPr/>
            </p:nvSpPr>
            <p:spPr>
              <a:xfrm>
                <a:off x="838201" y="3666478"/>
                <a:ext cx="10515600" cy="1446550"/>
              </a:xfrm>
              <a:prstGeom prst="rect">
                <a:avLst/>
              </a:prstGeom>
              <a:noFill/>
            </p:spPr>
            <p:txBody>
              <a:bodyPr wrap="square" rtlCol="0">
                <a:spAutoFit/>
              </a:bodyPr>
              <a:lstStyle/>
              <a:p>
                <a:r>
                  <a:rPr lang="ru-RU" sz="2200" dirty="0"/>
                  <a:t>Множества </a:t>
                </a:r>
                <a14:m>
                  <m:oMath xmlns:m="http://schemas.openxmlformats.org/officeDocument/2006/math">
                    <m:sSub>
                      <m:sSubPr>
                        <m:ctrlPr>
                          <a:rPr lang="ru-RU" sz="2200" i="1" smtClean="0">
                            <a:latin typeface="Cambria Math" panose="02040503050406030204" pitchFamily="18" charset="0"/>
                          </a:rPr>
                        </m:ctrlPr>
                      </m:sSubPr>
                      <m:e>
                        <m:r>
                          <a:rPr lang="en-US" sz="2200" b="0" i="1" smtClean="0">
                            <a:latin typeface="Cambria Math" panose="02040503050406030204" pitchFamily="18" charset="0"/>
                          </a:rPr>
                          <m:t>𝑆</m:t>
                        </m:r>
                      </m:e>
                      <m:sub>
                        <m:r>
                          <a:rPr lang="en-US" sz="2200" b="0" i="1" smtClean="0">
                            <a:latin typeface="Cambria Math" panose="02040503050406030204" pitchFamily="18" charset="0"/>
                          </a:rPr>
                          <m:t>𝑖</m:t>
                        </m:r>
                      </m:sub>
                    </m:sSub>
                  </m:oMath>
                </a14:m>
                <a:r>
                  <a:rPr lang="ru-RU" sz="2200" dirty="0"/>
                  <a:t> называются </a:t>
                </a:r>
                <a:r>
                  <a:rPr lang="ru-RU" sz="2200" i="1" dirty="0"/>
                  <a:t>множествами сообщений </a:t>
                </a:r>
                <a:r>
                  <a:rPr lang="ru-RU" sz="2200" dirty="0"/>
                  <a:t>или стратегий участника </a:t>
                </a:r>
                <a14:m>
                  <m:oMath xmlns:m="http://schemas.openxmlformats.org/officeDocument/2006/math">
                    <m:r>
                      <a:rPr lang="en-US" sz="2200" b="0" i="1" smtClean="0">
                        <a:latin typeface="Cambria Math" panose="02040503050406030204" pitchFamily="18" charset="0"/>
                      </a:rPr>
                      <m:t>𝑖</m:t>
                    </m:r>
                  </m:oMath>
                </a14:m>
                <a:r>
                  <a:rPr lang="en-US" sz="2200" dirty="0"/>
                  <a:t>, </a:t>
                </a:r>
                <a:r>
                  <a:rPr lang="ru-RU" sz="2200" dirty="0"/>
                  <a:t>а само отображение </a:t>
                </a:r>
                <a14:m>
                  <m:oMath xmlns:m="http://schemas.openxmlformats.org/officeDocument/2006/math">
                    <m:r>
                      <a:rPr lang="en-US" sz="2200" b="0" i="1" smtClean="0">
                        <a:latin typeface="Cambria Math" panose="02040503050406030204" pitchFamily="18" charset="0"/>
                      </a:rPr>
                      <m:t>𝑓</m:t>
                    </m:r>
                  </m:oMath>
                </a14:m>
                <a:r>
                  <a:rPr lang="en-US" sz="2200" dirty="0"/>
                  <a:t> - </a:t>
                </a:r>
                <a:r>
                  <a:rPr lang="ru-RU" sz="2200" i="1" dirty="0"/>
                  <a:t>функцией исхода</a:t>
                </a:r>
                <a:r>
                  <a:rPr lang="ru-RU" sz="2200" dirty="0"/>
                  <a:t>.</a:t>
                </a:r>
                <a:br>
                  <a:rPr lang="en-US" sz="2200" dirty="0"/>
                </a:br>
                <a:r>
                  <a:rPr lang="ru-RU" sz="2200" dirty="0"/>
                  <a:t>Участники посылают какие-то сообщения</a:t>
                </a:r>
                <a:r>
                  <a:rPr lang="en-US" sz="2200" dirty="0"/>
                  <a:t>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𝑠</m:t>
                        </m:r>
                      </m:e>
                      <m:sub>
                        <m:r>
                          <a:rPr lang="en-US" sz="2200" b="0" i="1" smtClean="0">
                            <a:latin typeface="Cambria Math" panose="02040503050406030204" pitchFamily="18" charset="0"/>
                          </a:rPr>
                          <m:t>𝑖</m:t>
                        </m:r>
                      </m:sub>
                    </m:sSub>
                    <m:r>
                      <a:rPr lang="en-US" sz="2200" b="0" i="1" smtClean="0">
                        <a:latin typeface="Cambria Math" panose="02040503050406030204" pitchFamily="18" charset="0"/>
                        <a:ea typeface="Cambria Math" panose="02040503050406030204" pitchFamily="18" charset="0"/>
                      </a:rPr>
                      <m:t>∈</m:t>
                    </m:r>
                    <m:sSub>
                      <m:sSubPr>
                        <m:ctrlPr>
                          <a:rPr lang="en-US" sz="2200" b="0" i="1" smtClean="0">
                            <a:latin typeface="Cambria Math" panose="02040503050406030204" pitchFamily="18" charset="0"/>
                            <a:ea typeface="Cambria Math" panose="02040503050406030204" pitchFamily="18" charset="0"/>
                          </a:rPr>
                        </m:ctrlPr>
                      </m:sSubPr>
                      <m:e>
                        <m:r>
                          <a:rPr lang="en-US" sz="2200" b="0" i="1" smtClean="0">
                            <a:latin typeface="Cambria Math" panose="02040503050406030204" pitchFamily="18" charset="0"/>
                            <a:ea typeface="Cambria Math" panose="02040503050406030204" pitchFamily="18" charset="0"/>
                          </a:rPr>
                          <m:t>𝑆</m:t>
                        </m:r>
                      </m:e>
                      <m:sub>
                        <m:r>
                          <a:rPr lang="en-US" sz="2200" b="0" i="1" smtClean="0">
                            <a:latin typeface="Cambria Math" panose="02040503050406030204" pitchFamily="18" charset="0"/>
                            <a:ea typeface="Cambria Math" panose="02040503050406030204" pitchFamily="18" charset="0"/>
                          </a:rPr>
                          <m:t>𝑖</m:t>
                        </m:r>
                      </m:sub>
                    </m:sSub>
                  </m:oMath>
                </a14:m>
                <a:r>
                  <a:rPr lang="en-US" sz="2200" dirty="0"/>
                  <a:t>;  </a:t>
                </a:r>
                <a:r>
                  <a:rPr lang="ru-RU" sz="2200" dirty="0"/>
                  <a:t>механизм выдает отобранную альтернативу </a:t>
                </a:r>
                <a14:m>
                  <m:oMath xmlns:m="http://schemas.openxmlformats.org/officeDocument/2006/math">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𝑠</m:t>
                            </m:r>
                          </m:e>
                          <m:sub>
                            <m:r>
                              <a:rPr lang="en-US" sz="2200" b="0" i="1" smtClean="0">
                                <a:latin typeface="Cambria Math" panose="02040503050406030204" pitchFamily="18" charset="0"/>
                              </a:rPr>
                              <m:t>𝑁</m:t>
                            </m:r>
                          </m:sub>
                        </m:sSub>
                      </m:e>
                    </m:d>
                    <m:r>
                      <a:rPr lang="en-US" sz="2200" b="0" i="1" smtClean="0">
                        <a:latin typeface="Cambria Math" panose="02040503050406030204" pitchFamily="18" charset="0"/>
                      </a:rPr>
                      <m:t>=</m:t>
                    </m:r>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𝑠</m:t>
                            </m:r>
                          </m:e>
                          <m:sub>
                            <m:r>
                              <a:rPr lang="en-US" sz="2200" b="0" i="1" smtClean="0">
                                <a:latin typeface="Cambria Math" panose="02040503050406030204" pitchFamily="18" charset="0"/>
                              </a:rPr>
                              <m:t>1</m:t>
                            </m:r>
                          </m:sub>
                        </m:sSub>
                        <m:r>
                          <a:rPr lang="en-US" sz="2200" b="0" i="1" smtClean="0">
                            <a:latin typeface="Cambria Math" panose="02040503050406030204" pitchFamily="18" charset="0"/>
                          </a:rPr>
                          <m:t>,…,</m:t>
                        </m:r>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𝑠</m:t>
                            </m:r>
                          </m:e>
                          <m:sub>
                            <m:r>
                              <a:rPr lang="en-US" sz="2200" b="0" i="1" smtClean="0">
                                <a:latin typeface="Cambria Math" panose="02040503050406030204" pitchFamily="18" charset="0"/>
                              </a:rPr>
                              <m:t>𝑛</m:t>
                            </m:r>
                          </m:sub>
                        </m:sSub>
                      </m:e>
                    </m:d>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𝐴</m:t>
                    </m:r>
                    <m:r>
                      <a:rPr lang="en-US" sz="2200" b="0" i="1" smtClean="0">
                        <a:latin typeface="Cambria Math" panose="02040503050406030204" pitchFamily="18" charset="0"/>
                        <a:ea typeface="Cambria Math" panose="02040503050406030204" pitchFamily="18" charset="0"/>
                      </a:rPr>
                      <m:t>.</m:t>
                    </m:r>
                  </m:oMath>
                </a14:m>
                <a:endParaRPr lang="ru-RU" sz="2200" dirty="0"/>
              </a:p>
            </p:txBody>
          </p:sp>
        </mc:Choice>
        <mc:Fallback xmlns="">
          <p:sp>
            <p:nvSpPr>
              <p:cNvPr id="6" name="TextBox 5">
                <a:extLst>
                  <a:ext uri="{FF2B5EF4-FFF2-40B4-BE49-F238E27FC236}">
                    <a16:creationId xmlns:a16="http://schemas.microsoft.com/office/drawing/2014/main" id="{A45F24FF-DC65-4327-BBE0-B93D9A63B499}"/>
                  </a:ext>
                </a:extLst>
              </p:cNvPr>
              <p:cNvSpPr txBox="1">
                <a:spLocks noRot="1" noChangeAspect="1" noMove="1" noResize="1" noEditPoints="1" noAdjustHandles="1" noChangeArrowheads="1" noChangeShapeType="1" noTextEdit="1"/>
              </p:cNvSpPr>
              <p:nvPr/>
            </p:nvSpPr>
            <p:spPr>
              <a:xfrm>
                <a:off x="838201" y="3666478"/>
                <a:ext cx="10515600" cy="1446550"/>
              </a:xfrm>
              <a:prstGeom prst="rect">
                <a:avLst/>
              </a:prstGeom>
              <a:blipFill>
                <a:blip r:embed="rId3"/>
                <a:stretch>
                  <a:fillRect l="-754" t="-2521" b="-7563"/>
                </a:stretch>
              </a:blipFill>
            </p:spPr>
            <p:txBody>
              <a:bodyPr/>
              <a:lstStyle/>
              <a:p>
                <a:r>
                  <a:rPr lang="ru-RU">
                    <a:noFill/>
                  </a:rPr>
                  <a:t> </a:t>
                </a:r>
              </a:p>
            </p:txBody>
          </p:sp>
        </mc:Fallback>
      </mc:AlternateContent>
    </p:spTree>
    <p:extLst>
      <p:ext uri="{BB962C8B-B14F-4D97-AF65-F5344CB8AC3E}">
        <p14:creationId xmlns:p14="http://schemas.microsoft.com/office/powerpoint/2010/main" val="150262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EA57B8-0858-4630-AEF4-012894F23572}"/>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Простейшие примеры механизмов</a:t>
            </a:r>
          </a:p>
        </p:txBody>
      </p:sp>
      <p:sp>
        <p:nvSpPr>
          <p:cNvPr id="3" name="Объект 2">
            <a:extLst>
              <a:ext uri="{FF2B5EF4-FFF2-40B4-BE49-F238E27FC236}">
                <a16:creationId xmlns:a16="http://schemas.microsoft.com/office/drawing/2014/main" id="{C1C23C39-E355-4C1A-A5F4-50B4C69BD06E}"/>
              </a:ext>
            </a:extLst>
          </p:cNvPr>
          <p:cNvSpPr>
            <a:spLocks noGrp="1"/>
          </p:cNvSpPr>
          <p:nvPr>
            <p:ph idx="1"/>
          </p:nvPr>
        </p:nvSpPr>
        <p:spPr/>
        <p:txBody>
          <a:bodyPr>
            <a:normAutofit/>
          </a:bodyPr>
          <a:lstStyle/>
          <a:p>
            <a:pPr marL="0" indent="0">
              <a:buNone/>
            </a:pPr>
            <a:r>
              <a:rPr lang="ru-RU" sz="2400" dirty="0">
                <a:cs typeface="Times New Roman" panose="02020603050405020304" pitchFamily="18" charset="0"/>
              </a:rPr>
              <a:t>   Механизм – это материальная часть игры (правила игры):</a:t>
            </a:r>
          </a:p>
          <a:p>
            <a:r>
              <a:rPr lang="ru-RU" sz="2400" dirty="0">
                <a:cs typeface="Times New Roman" panose="02020603050405020304" pitchFamily="18" charset="0"/>
              </a:rPr>
              <a:t>Игру можно задать как механизм (определив как агенты относятся к выигрышам других и лотереям)</a:t>
            </a:r>
          </a:p>
          <a:p>
            <a:r>
              <a:rPr lang="ru-RU" sz="2400" dirty="0">
                <a:cs typeface="Times New Roman" panose="02020603050405020304" pitchFamily="18" charset="0"/>
              </a:rPr>
              <a:t>Аукционы</a:t>
            </a:r>
          </a:p>
          <a:p>
            <a:r>
              <a:rPr lang="ru-RU" sz="2400" dirty="0">
                <a:cs typeface="Times New Roman" panose="02020603050405020304" pitchFamily="18" charset="0"/>
              </a:rPr>
              <a:t>Голосования и выборы</a:t>
            </a:r>
          </a:p>
          <a:p>
            <a:pPr marL="0" indent="0">
              <a:buNone/>
            </a:pPr>
            <a:r>
              <a:rPr lang="ru-RU" sz="2400" dirty="0">
                <a:cs typeface="Times New Roman" panose="02020603050405020304" pitchFamily="18" charset="0"/>
              </a:rPr>
              <a:t>   Больше всего механизмы напоминают Байесовы игры с сообщениями. </a:t>
            </a:r>
            <a:br>
              <a:rPr lang="ru-RU" sz="2400" dirty="0">
                <a:cs typeface="Times New Roman" panose="02020603050405020304" pitchFamily="18" charset="0"/>
              </a:rPr>
            </a:br>
            <a:r>
              <a:rPr lang="ru-RU" sz="2400" dirty="0">
                <a:cs typeface="Times New Roman" panose="02020603050405020304" pitchFamily="18" charset="0"/>
              </a:rPr>
              <a:t>   Механизмы, в которых стратегические множества состоят из всех (допустимых данной игрой) предпочтений соответствующих агентов, называют </a:t>
            </a:r>
            <a:r>
              <a:rPr lang="ru-RU" sz="2400" i="1" dirty="0">
                <a:cs typeface="Times New Roman" panose="02020603050405020304" pitchFamily="18" charset="0"/>
              </a:rPr>
              <a:t>прямыми</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9003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5DFD49E2-3DF6-4DFC-91B6-4EF107EE82B6}"/>
              </a:ext>
            </a:extLst>
          </p:cNvPr>
          <p:cNvPicPr>
            <a:picLocks noChangeAspect="1"/>
          </p:cNvPicPr>
          <p:nvPr/>
        </p:nvPicPr>
        <p:blipFill>
          <a:blip r:embed="rId2"/>
          <a:stretch>
            <a:fillRect/>
          </a:stretch>
        </p:blipFill>
        <p:spPr>
          <a:xfrm>
            <a:off x="5611094" y="2264807"/>
            <a:ext cx="969812" cy="1574641"/>
          </a:xfrm>
          <a:prstGeom prst="rect">
            <a:avLst/>
          </a:prstGeom>
        </p:spPr>
      </p:pic>
      <p:pic>
        <p:nvPicPr>
          <p:cNvPr id="7" name="Рисунок 6">
            <a:extLst>
              <a:ext uri="{FF2B5EF4-FFF2-40B4-BE49-F238E27FC236}">
                <a16:creationId xmlns:a16="http://schemas.microsoft.com/office/drawing/2014/main" id="{739638B4-3CE0-432B-9B5A-59FC4103288C}"/>
              </a:ext>
            </a:extLst>
          </p:cNvPr>
          <p:cNvPicPr>
            <a:picLocks noChangeAspect="1"/>
          </p:cNvPicPr>
          <p:nvPr/>
        </p:nvPicPr>
        <p:blipFill>
          <a:blip r:embed="rId3"/>
          <a:stretch>
            <a:fillRect/>
          </a:stretch>
        </p:blipFill>
        <p:spPr>
          <a:xfrm>
            <a:off x="3562349" y="4356615"/>
            <a:ext cx="2533651" cy="676275"/>
          </a:xfrm>
          <a:prstGeom prst="rect">
            <a:avLst/>
          </a:prstGeom>
        </p:spPr>
      </p:pic>
      <p:pic>
        <p:nvPicPr>
          <p:cNvPr id="9" name="Рисунок 8">
            <a:extLst>
              <a:ext uri="{FF2B5EF4-FFF2-40B4-BE49-F238E27FC236}">
                <a16:creationId xmlns:a16="http://schemas.microsoft.com/office/drawing/2014/main" id="{0257D282-6EE6-41EF-B75F-049A887E1D18}"/>
              </a:ext>
            </a:extLst>
          </p:cNvPr>
          <p:cNvPicPr>
            <a:picLocks noChangeAspect="1"/>
          </p:cNvPicPr>
          <p:nvPr/>
        </p:nvPicPr>
        <p:blipFill>
          <a:blip r:embed="rId4"/>
          <a:stretch>
            <a:fillRect/>
          </a:stretch>
        </p:blipFill>
        <p:spPr>
          <a:xfrm>
            <a:off x="8908832" y="4574668"/>
            <a:ext cx="2253455" cy="810843"/>
          </a:xfrm>
          <a:prstGeom prst="rect">
            <a:avLst/>
          </a:prstGeom>
        </p:spPr>
      </p:pic>
      <p:sp>
        <p:nvSpPr>
          <p:cNvPr id="10" name="Заголовок 9">
            <a:extLst>
              <a:ext uri="{FF2B5EF4-FFF2-40B4-BE49-F238E27FC236}">
                <a16:creationId xmlns:a16="http://schemas.microsoft.com/office/drawing/2014/main" id="{37ED4670-03BC-4FB2-AD9F-7B47FB0B0005}"/>
              </a:ext>
            </a:extLst>
          </p:cNvPr>
          <p:cNvSpPr>
            <a:spLocks noGrp="1"/>
          </p:cNvSpPr>
          <p:nvPr>
            <p:ph type="title"/>
          </p:nvPr>
        </p:nvSpPr>
        <p:spPr/>
        <p:txBody>
          <a:bodyPr/>
          <a:lstStyle/>
          <a:p>
            <a:pPr algn="ctr"/>
            <a:r>
              <a:rPr lang="ru-RU" dirty="0">
                <a:latin typeface="Times New Roman" panose="02020603050405020304" pitchFamily="18" charset="0"/>
                <a:cs typeface="Times New Roman" panose="02020603050405020304" pitchFamily="18" charset="0"/>
              </a:rPr>
              <a:t>Неудобный для нас пример</a:t>
            </a:r>
          </a:p>
        </p:txBody>
      </p:sp>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DCEEE1FA-F9D8-4C57-BA0D-38597685A8CC}"/>
                  </a:ext>
                </a:extLst>
              </p:cNvPr>
              <p:cNvSpPr txBox="1"/>
              <p:nvPr/>
            </p:nvSpPr>
            <p:spPr>
              <a:xfrm>
                <a:off x="838200" y="1895475"/>
                <a:ext cx="10515600" cy="369332"/>
              </a:xfrm>
              <a:prstGeom prst="rect">
                <a:avLst/>
              </a:prstGeom>
              <a:noFill/>
            </p:spPr>
            <p:txBody>
              <a:bodyPr wrap="square" rtlCol="0">
                <a:spAutoFit/>
              </a:bodyPr>
              <a:lstStyle/>
              <a:p>
                <a:r>
                  <a:rPr lang="ru-RU" dirty="0"/>
                  <a:t>Пусть два участника выбирают из четырёх альтернатив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 </m:t>
                    </m:r>
                    <m:r>
                      <a:rPr lang="en-US" i="1" dirty="0" smtClean="0">
                        <a:latin typeface="Cambria Math" panose="02040503050406030204" pitchFamily="18" charset="0"/>
                      </a:rPr>
                      <m:t>𝑦</m:t>
                    </m:r>
                    <m:r>
                      <a:rPr lang="en-US" i="1" dirty="0" smtClean="0">
                        <a:latin typeface="Cambria Math" panose="02040503050406030204" pitchFamily="18" charset="0"/>
                      </a:rPr>
                      <m:t>, </m:t>
                    </m:r>
                    <m:r>
                      <a:rPr lang="en-US" i="1" dirty="0" smtClean="0">
                        <a:latin typeface="Cambria Math" panose="02040503050406030204" pitchFamily="18" charset="0"/>
                      </a:rPr>
                      <m:t>𝑧</m:t>
                    </m:r>
                    <m:r>
                      <a:rPr lang="en-US" i="1" dirty="0" smtClean="0">
                        <a:latin typeface="Cambria Math" panose="02040503050406030204" pitchFamily="18" charset="0"/>
                      </a:rPr>
                      <m:t>, </m:t>
                    </m:r>
                    <m:r>
                      <a:rPr lang="en-US" i="1" dirty="0" smtClean="0">
                        <a:latin typeface="Cambria Math" panose="02040503050406030204" pitchFamily="18" charset="0"/>
                      </a:rPr>
                      <m:t>𝑡</m:t>
                    </m:r>
                  </m:oMath>
                </a14:m>
                <a:r>
                  <a:rPr lang="ru-RU" dirty="0"/>
                  <a:t>, и их предпочтения имеют вид:</a:t>
                </a:r>
              </a:p>
            </p:txBody>
          </p:sp>
        </mc:Choice>
        <mc:Fallback>
          <p:sp>
            <p:nvSpPr>
              <p:cNvPr id="11" name="TextBox 10">
                <a:extLst>
                  <a:ext uri="{FF2B5EF4-FFF2-40B4-BE49-F238E27FC236}">
                    <a16:creationId xmlns:a16="http://schemas.microsoft.com/office/drawing/2014/main" id="{DCEEE1FA-F9D8-4C57-BA0D-38597685A8CC}"/>
                  </a:ext>
                </a:extLst>
              </p:cNvPr>
              <p:cNvSpPr txBox="1">
                <a:spLocks noRot="1" noChangeAspect="1" noMove="1" noResize="1" noEditPoints="1" noAdjustHandles="1" noChangeArrowheads="1" noChangeShapeType="1" noTextEdit="1"/>
              </p:cNvSpPr>
              <p:nvPr/>
            </p:nvSpPr>
            <p:spPr>
              <a:xfrm>
                <a:off x="838200" y="1895475"/>
                <a:ext cx="10515600" cy="369332"/>
              </a:xfrm>
              <a:prstGeom prst="rect">
                <a:avLst/>
              </a:prstGeom>
              <a:blipFill>
                <a:blip r:embed="rId5"/>
                <a:stretch>
                  <a:fillRect l="-522" t="-9836" b="-24590"/>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223F4BE7-DB09-4801-8111-229EEC112AF2}"/>
                  </a:ext>
                </a:extLst>
              </p:cNvPr>
              <p:cNvSpPr txBox="1"/>
              <p:nvPr/>
            </p:nvSpPr>
            <p:spPr>
              <a:xfrm>
                <a:off x="838200" y="3974504"/>
                <a:ext cx="10515600" cy="2031325"/>
              </a:xfrm>
              <a:prstGeom prst="rect">
                <a:avLst/>
              </a:prstGeom>
              <a:noFill/>
            </p:spPr>
            <p:txBody>
              <a:bodyPr wrap="square" rtlCol="0">
                <a:spAutoFit/>
              </a:bodyPr>
              <a:lstStyle/>
              <a:p>
                <a:r>
                  <a:rPr lang="ru-RU" dirty="0"/>
                  <a:t>Выборы происходят по правилу </a:t>
                </a:r>
                <a:r>
                  <a:rPr lang="ru-RU" dirty="0" err="1"/>
                  <a:t>Борда</a:t>
                </a:r>
                <a:r>
                  <a:rPr lang="ru-RU" dirty="0"/>
                  <a:t>. Если никто не искажает свои предпочтения, то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 </m:t>
                    </m:r>
                  </m:oMath>
                </a14:m>
                <a:r>
                  <a:rPr lang="ru-RU" dirty="0"/>
                  <a:t>и </a:t>
                </a:r>
                <a14:m>
                  <m:oMath xmlns:m="http://schemas.openxmlformats.org/officeDocument/2006/math">
                    <m:r>
                      <a:rPr lang="en-US" i="1" dirty="0" smtClean="0">
                        <a:latin typeface="Cambria Math" panose="02040503050406030204" pitchFamily="18" charset="0"/>
                      </a:rPr>
                      <m:t>𝑦</m:t>
                    </m:r>
                  </m:oMath>
                </a14:m>
                <a:r>
                  <a:rPr lang="en-US" dirty="0"/>
                  <a:t> </a:t>
                </a:r>
                <a:r>
                  <a:rPr lang="ru-RU" dirty="0"/>
                  <a:t>делят первое место. Чтобы увеличить шансы на победу для </a:t>
                </a:r>
                <a14:m>
                  <m:oMath xmlns:m="http://schemas.openxmlformats.org/officeDocument/2006/math">
                    <m:r>
                      <a:rPr lang="en-US" i="1" dirty="0" smtClean="0">
                        <a:latin typeface="Cambria Math" panose="02040503050406030204" pitchFamily="18" charset="0"/>
                      </a:rPr>
                      <m:t>𝑥</m:t>
                    </m:r>
                  </m:oMath>
                </a14:m>
                <a:r>
                  <a:rPr lang="en-US" dirty="0"/>
                  <a:t>, </a:t>
                </a:r>
                <a:r>
                  <a:rPr lang="ru-RU" dirty="0"/>
                  <a:t>первый игрок может выдать не свои настоящие предпочтения, а искаженные:                                        В этом случае выигрывает </a:t>
                </a:r>
                <a14:m>
                  <m:oMath xmlns:m="http://schemas.openxmlformats.org/officeDocument/2006/math">
                    <m:r>
                      <a:rPr lang="en-US" i="1" dirty="0" smtClean="0">
                        <a:latin typeface="Cambria Math" panose="02040503050406030204" pitchFamily="18" charset="0"/>
                      </a:rPr>
                      <m:t>𝑥</m:t>
                    </m:r>
                  </m:oMath>
                </a14:m>
                <a:r>
                  <a:rPr lang="ru-RU" dirty="0"/>
                  <a:t>,</a:t>
                </a:r>
                <a:r>
                  <a:rPr lang="en-US" dirty="0"/>
                  <a:t> </a:t>
                </a:r>
                <a:r>
                  <a:rPr lang="ru-RU" dirty="0"/>
                  <a:t>и это Парето оптимальный исход. Аналогично, второй игрок может исказить свои предпочтения:</a:t>
                </a:r>
                <a:br>
                  <a:rPr lang="ru-RU" dirty="0"/>
                </a:br>
                <a:r>
                  <a:rPr lang="ru-RU" dirty="0"/>
                  <a:t>В случае, когда только второй игрок солгал, выигрывает </a:t>
                </a:r>
                <a14:m>
                  <m:oMath xmlns:m="http://schemas.openxmlformats.org/officeDocument/2006/math">
                    <m:r>
                      <a:rPr lang="en-US" i="1" dirty="0" smtClean="0">
                        <a:latin typeface="Cambria Math" panose="02040503050406030204" pitchFamily="18" charset="0"/>
                      </a:rPr>
                      <m:t>𝑦</m:t>
                    </m:r>
                  </m:oMath>
                </a14:m>
                <a:r>
                  <a:rPr lang="ru-RU" dirty="0"/>
                  <a:t> -</a:t>
                </a:r>
                <a:r>
                  <a:rPr lang="en-US" dirty="0"/>
                  <a:t> </a:t>
                </a:r>
                <a:r>
                  <a:rPr lang="ru-RU" dirty="0"/>
                  <a:t>это также Парето оптимальный исход. Однако если оба игрока исказят свои предпочтения представленным выше образом, то победит </a:t>
                </a:r>
                <a14:m>
                  <m:oMath xmlns:m="http://schemas.openxmlformats.org/officeDocument/2006/math">
                    <m:r>
                      <a:rPr lang="en-US" i="1" dirty="0" smtClean="0">
                        <a:latin typeface="Cambria Math" panose="02040503050406030204" pitchFamily="18" charset="0"/>
                      </a:rPr>
                      <m:t>𝑧</m:t>
                    </m:r>
                  </m:oMath>
                </a14:m>
                <a:r>
                  <a:rPr lang="ru-RU" dirty="0"/>
                  <a:t>, что не является Парето оптимальным исходом!</a:t>
                </a:r>
              </a:p>
            </p:txBody>
          </p:sp>
        </mc:Choice>
        <mc:Fallback>
          <p:sp>
            <p:nvSpPr>
              <p:cNvPr id="14" name="TextBox 13">
                <a:extLst>
                  <a:ext uri="{FF2B5EF4-FFF2-40B4-BE49-F238E27FC236}">
                    <a16:creationId xmlns:a16="http://schemas.microsoft.com/office/drawing/2014/main" id="{223F4BE7-DB09-4801-8111-229EEC112AF2}"/>
                  </a:ext>
                </a:extLst>
              </p:cNvPr>
              <p:cNvSpPr txBox="1">
                <a:spLocks noRot="1" noChangeAspect="1" noMove="1" noResize="1" noEditPoints="1" noAdjustHandles="1" noChangeArrowheads="1" noChangeShapeType="1" noTextEdit="1"/>
              </p:cNvSpPr>
              <p:nvPr/>
            </p:nvSpPr>
            <p:spPr>
              <a:xfrm>
                <a:off x="838200" y="3974504"/>
                <a:ext cx="10515600" cy="2031325"/>
              </a:xfrm>
              <a:prstGeom prst="rect">
                <a:avLst/>
              </a:prstGeom>
              <a:blipFill>
                <a:blip r:embed="rId6"/>
                <a:stretch>
                  <a:fillRect l="-522" t="-1802" r="-928" b="-3904"/>
                </a:stretch>
              </a:blipFill>
            </p:spPr>
            <p:txBody>
              <a:bodyPr/>
              <a:lstStyle/>
              <a:p>
                <a:r>
                  <a:rPr lang="ru-RU">
                    <a:noFill/>
                  </a:rPr>
                  <a:t> </a:t>
                </a:r>
              </a:p>
            </p:txBody>
          </p:sp>
        </mc:Fallback>
      </mc:AlternateContent>
    </p:spTree>
    <p:extLst>
      <p:ext uri="{BB962C8B-B14F-4D97-AF65-F5344CB8AC3E}">
        <p14:creationId xmlns:p14="http://schemas.microsoft.com/office/powerpoint/2010/main" val="1366417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F5FB0A-3D93-4FCD-B995-06D3439EFC0B}"/>
              </a:ext>
            </a:extLst>
          </p:cNvPr>
          <p:cNvSpPr>
            <a:spLocks noGrp="1"/>
          </p:cNvSpPr>
          <p:nvPr>
            <p:ph type="title"/>
          </p:nvPr>
        </p:nvSpPr>
        <p:spPr>
          <a:xfrm>
            <a:off x="1206253" y="418391"/>
            <a:ext cx="9779493" cy="1325563"/>
          </a:xfrm>
        </p:spPr>
        <p:txBody>
          <a:bodyPr/>
          <a:lstStyle/>
          <a:p>
            <a:r>
              <a:rPr lang="ru-RU" dirty="0">
                <a:latin typeface="Times New Roman" panose="02020603050405020304" pitchFamily="18" charset="0"/>
                <a:cs typeface="Times New Roman" panose="02020603050405020304" pitchFamily="18" charset="0"/>
              </a:rPr>
              <a:t>Доминантно-стратегические механизмы</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3BE5163-F063-4B45-AC86-2FA587295B5E}"/>
                  </a:ext>
                </a:extLst>
              </p:cNvPr>
              <p:cNvSpPr txBox="1"/>
              <p:nvPr/>
            </p:nvSpPr>
            <p:spPr>
              <a:xfrm>
                <a:off x="898769" y="2147009"/>
                <a:ext cx="10086977" cy="2800767"/>
              </a:xfrm>
              <a:prstGeom prst="rect">
                <a:avLst/>
              </a:prstGeom>
              <a:noFill/>
            </p:spPr>
            <p:txBody>
              <a:bodyPr wrap="square" rtlCol="0">
                <a:spAutoFit/>
              </a:bodyPr>
              <a:lstStyle/>
              <a:p>
                <a:r>
                  <a:rPr lang="ru-RU" sz="2200" b="1" dirty="0">
                    <a:cs typeface="Aldhabi" panose="020B0604020202020204" pitchFamily="2" charset="-78"/>
                  </a:rPr>
                  <a:t>  Определение: </a:t>
                </a:r>
                <a:r>
                  <a:rPr lang="ru-RU" sz="2200" dirty="0">
                    <a:cs typeface="Aldhabi" panose="020B0604020202020204" pitchFamily="2" charset="-78"/>
                  </a:rPr>
                  <a:t>Механизм </a:t>
                </a:r>
                <a14:m>
                  <m:oMath xmlns:m="http://schemas.openxmlformats.org/officeDocument/2006/math">
                    <m:r>
                      <a:rPr lang="en-US" sz="2200" b="0" i="1" smtClean="0">
                        <a:latin typeface="Cambria Math" panose="02040503050406030204" pitchFamily="18" charset="0"/>
                        <a:cs typeface="Aldhabi" panose="020B0604020202020204" pitchFamily="2" charset="-78"/>
                      </a:rPr>
                      <m:t>𝑓</m:t>
                    </m:r>
                  </m:oMath>
                </a14:m>
                <a:r>
                  <a:rPr lang="ru-RU" sz="2200" dirty="0">
                    <a:cs typeface="Aldhabi" panose="020B0604020202020204" pitchFamily="2" charset="-78"/>
                  </a:rPr>
                  <a:t> называется </a:t>
                </a:r>
                <a:r>
                  <a:rPr lang="ru-RU" sz="2200" i="1" dirty="0">
                    <a:cs typeface="Aldhabi" panose="020B0604020202020204" pitchFamily="2" charset="-78"/>
                  </a:rPr>
                  <a:t>доминантно-стратегическим</a:t>
                </a:r>
                <a:r>
                  <a:rPr lang="ru-RU" sz="2200" dirty="0">
                    <a:cs typeface="Aldhabi" panose="020B0604020202020204" pitchFamily="2" charset="-78"/>
                  </a:rPr>
                  <a:t> (ДС), если для любых предпочтений участников </a:t>
                </a:r>
                <a14:m>
                  <m:oMath xmlns:m="http://schemas.openxmlformats.org/officeDocument/2006/math">
                    <m:sSub>
                      <m:sSubPr>
                        <m:ctrlPr>
                          <a:rPr lang="ru-RU" sz="2200" i="1" smtClean="0">
                            <a:latin typeface="Cambria Math" panose="02040503050406030204" pitchFamily="18" charset="0"/>
                            <a:cs typeface="Aldhabi" panose="020B0604020202020204" pitchFamily="2" charset="-78"/>
                          </a:rPr>
                        </m:ctrlPr>
                      </m:sSubPr>
                      <m:e>
                        <m:r>
                          <a:rPr lang="en-US" sz="2200" b="0" i="1" smtClean="0">
                            <a:latin typeface="Cambria Math" panose="02040503050406030204" pitchFamily="18" charset="0"/>
                            <a:cs typeface="Aldhabi" panose="020B0604020202020204" pitchFamily="2" charset="-78"/>
                          </a:rPr>
                          <m:t>𝑅</m:t>
                        </m:r>
                      </m:e>
                      <m:sub>
                        <m:r>
                          <a:rPr lang="en-US" sz="2200" b="0" i="1" smtClean="0">
                            <a:latin typeface="Cambria Math" panose="02040503050406030204" pitchFamily="18" charset="0"/>
                            <a:cs typeface="Aldhabi" panose="020B0604020202020204" pitchFamily="2" charset="-78"/>
                          </a:rPr>
                          <m:t>𝑁</m:t>
                        </m:r>
                      </m:sub>
                    </m:sSub>
                  </m:oMath>
                </a14:m>
                <a:r>
                  <a:rPr lang="en-US" sz="2200" dirty="0">
                    <a:cs typeface="Aldhabi" panose="020B0604020202020204" pitchFamily="2" charset="-78"/>
                  </a:rPr>
                  <a:t> </a:t>
                </a:r>
                <a:r>
                  <a:rPr lang="ru-RU" sz="2200" dirty="0">
                    <a:cs typeface="Aldhabi" panose="020B0604020202020204" pitchFamily="2" charset="-78"/>
                  </a:rPr>
                  <a:t>в игре </a:t>
                </a:r>
                <a14:m>
                  <m:oMath xmlns:m="http://schemas.openxmlformats.org/officeDocument/2006/math">
                    <m:r>
                      <a:rPr lang="en-US" sz="2200" b="0" i="1" smtClean="0">
                        <a:latin typeface="Cambria Math" panose="02040503050406030204" pitchFamily="18" charset="0"/>
                        <a:cs typeface="Aldhabi" panose="020B0604020202020204" pitchFamily="2" charset="-78"/>
                      </a:rPr>
                      <m:t>𝐺</m:t>
                    </m:r>
                    <m:r>
                      <a:rPr lang="en-US" sz="2200" b="0" i="1" smtClean="0">
                        <a:latin typeface="Cambria Math" panose="02040503050406030204" pitchFamily="18" charset="0"/>
                        <a:cs typeface="Aldhabi" panose="020B0604020202020204" pitchFamily="2" charset="-78"/>
                      </a:rPr>
                      <m:t>(</m:t>
                    </m:r>
                    <m:r>
                      <a:rPr lang="en-US" sz="2200" b="0" i="1" smtClean="0">
                        <a:latin typeface="Cambria Math" panose="02040503050406030204" pitchFamily="18" charset="0"/>
                        <a:cs typeface="Aldhabi" panose="020B0604020202020204" pitchFamily="2" charset="-78"/>
                      </a:rPr>
                      <m:t>𝑓</m:t>
                    </m:r>
                    <m:r>
                      <a:rPr lang="en-US" sz="2200" b="0" i="1" smtClean="0">
                        <a:latin typeface="Cambria Math" panose="02040503050406030204" pitchFamily="18" charset="0"/>
                        <a:cs typeface="Aldhabi" panose="020B0604020202020204" pitchFamily="2" charset="-78"/>
                      </a:rPr>
                      <m:t>,</m:t>
                    </m:r>
                    <m:sSub>
                      <m:sSubPr>
                        <m:ctrlPr>
                          <a:rPr lang="en-US" sz="2200" b="0" i="1" smtClean="0">
                            <a:latin typeface="Cambria Math" panose="02040503050406030204" pitchFamily="18" charset="0"/>
                            <a:cs typeface="Aldhabi" panose="020B0604020202020204" pitchFamily="2" charset="-78"/>
                          </a:rPr>
                        </m:ctrlPr>
                      </m:sSubPr>
                      <m:e>
                        <m:r>
                          <a:rPr lang="en-US" sz="2200" b="0" i="1" smtClean="0">
                            <a:latin typeface="Cambria Math" panose="02040503050406030204" pitchFamily="18" charset="0"/>
                            <a:cs typeface="Aldhabi" panose="020B0604020202020204" pitchFamily="2" charset="-78"/>
                          </a:rPr>
                          <m:t>𝑅</m:t>
                        </m:r>
                      </m:e>
                      <m:sub>
                        <m:r>
                          <a:rPr lang="en-US" sz="2200" b="0" i="1" smtClean="0">
                            <a:latin typeface="Cambria Math" panose="02040503050406030204" pitchFamily="18" charset="0"/>
                            <a:cs typeface="Aldhabi" panose="020B0604020202020204" pitchFamily="2" charset="-78"/>
                          </a:rPr>
                          <m:t>𝑁</m:t>
                        </m:r>
                      </m:sub>
                    </m:sSub>
                  </m:oMath>
                </a14:m>
                <a:r>
                  <a:rPr lang="en-US" sz="2200" dirty="0">
                    <a:cs typeface="Aldhabi" panose="020B0604020202020204" pitchFamily="2" charset="-78"/>
                  </a:rPr>
                  <a:t>)</a:t>
                </a:r>
                <a:r>
                  <a:rPr lang="ru-RU" sz="2200" dirty="0">
                    <a:cs typeface="Aldhabi" panose="020B0604020202020204" pitchFamily="2" charset="-78"/>
                  </a:rPr>
                  <a:t> существует равновесие в доминирующих стратегиях.</a:t>
                </a:r>
                <a:br>
                  <a:rPr lang="ru-RU" sz="2200" dirty="0">
                    <a:cs typeface="Aldhabi" panose="020B0604020202020204" pitchFamily="2" charset="-78"/>
                  </a:rPr>
                </a:br>
                <a:r>
                  <a:rPr lang="ru-RU" sz="2200" dirty="0">
                    <a:cs typeface="Aldhabi" panose="020B0604020202020204" pitchFamily="2" charset="-78"/>
                  </a:rPr>
                  <a:t>  Прямой механизм называется </a:t>
                </a:r>
                <a:r>
                  <a:rPr lang="ru-RU" sz="2200" i="1" dirty="0" err="1">
                    <a:cs typeface="Aldhabi" panose="020B0604020202020204" pitchFamily="2" charset="-78"/>
                  </a:rPr>
                  <a:t>неманипулируемым</a:t>
                </a:r>
                <a:r>
                  <a:rPr lang="ru-RU" sz="2200" i="1" dirty="0">
                    <a:cs typeface="Aldhabi" panose="020B0604020202020204" pitchFamily="2" charset="-78"/>
                  </a:rPr>
                  <a:t>, </a:t>
                </a:r>
                <a:r>
                  <a:rPr lang="ru-RU" sz="2200" dirty="0">
                    <a:cs typeface="Aldhabi" panose="020B0604020202020204" pitchFamily="2" charset="-78"/>
                  </a:rPr>
                  <a:t>если для любых предпочтений соответствующая правдивая стратегия является доминирующей.</a:t>
                </a:r>
                <a:br>
                  <a:rPr lang="ru-RU" sz="2200" dirty="0">
                    <a:cs typeface="Aldhabi" panose="020B0604020202020204" pitchFamily="2" charset="-78"/>
                  </a:rPr>
                </a:br>
                <a:r>
                  <a:rPr lang="ru-RU" sz="2200" dirty="0">
                    <a:cs typeface="Aldhabi" panose="020B0604020202020204" pitchFamily="2" charset="-78"/>
                  </a:rPr>
                  <a:t>  </a:t>
                </a:r>
                <a:r>
                  <a:rPr lang="ru-RU" sz="2200" i="1" dirty="0">
                    <a:cs typeface="Aldhabi" panose="020B0604020202020204" pitchFamily="2" charset="-78"/>
                  </a:rPr>
                  <a:t>Принцип выявления </a:t>
                </a:r>
                <a:r>
                  <a:rPr lang="ru-RU" sz="2200" dirty="0">
                    <a:cs typeface="Aldhabi" panose="020B0604020202020204" pitchFamily="2" charset="-78"/>
                  </a:rPr>
                  <a:t>гласит, что если есть ДС механизм</a:t>
                </a:r>
                <a:r>
                  <a:rPr lang="en-US" sz="2200" dirty="0">
                    <a:cs typeface="Aldhabi" panose="020B0604020202020204" pitchFamily="2" charset="-78"/>
                  </a:rPr>
                  <a:t> </a:t>
                </a:r>
                <a14:m>
                  <m:oMath xmlns:m="http://schemas.openxmlformats.org/officeDocument/2006/math">
                    <m:r>
                      <a:rPr lang="en-US" sz="2200" b="0" i="1" smtClean="0">
                        <a:latin typeface="Cambria Math" panose="02040503050406030204" pitchFamily="18" charset="0"/>
                        <a:cs typeface="Aldhabi" panose="020B0604020202020204" pitchFamily="2" charset="-78"/>
                      </a:rPr>
                      <m:t>𝑓</m:t>
                    </m:r>
                  </m:oMath>
                </a14:m>
                <a:r>
                  <a:rPr lang="ru-RU" sz="2200" dirty="0">
                    <a:cs typeface="Aldhabi" panose="020B0604020202020204" pitchFamily="2" charset="-78"/>
                  </a:rPr>
                  <a:t>, то существует и прямой </a:t>
                </a:r>
                <a:r>
                  <a:rPr lang="ru-RU" sz="2200" dirty="0" err="1">
                    <a:cs typeface="Aldhabi" panose="020B0604020202020204" pitchFamily="2" charset="-78"/>
                  </a:rPr>
                  <a:t>неманипулируемый</a:t>
                </a:r>
                <a:r>
                  <a:rPr lang="ru-RU" sz="2200" dirty="0">
                    <a:cs typeface="Aldhabi" panose="020B0604020202020204" pitchFamily="2" charset="-78"/>
                  </a:rPr>
                  <a:t> механизм, эквивалентный в некотором смысле исходному.</a:t>
                </a:r>
                <a:br>
                  <a:rPr lang="ru-RU" sz="2200" dirty="0">
                    <a:cs typeface="Aldhabi" panose="020B0604020202020204" pitchFamily="2" charset="-78"/>
                  </a:rPr>
                </a:br>
                <a:r>
                  <a:rPr lang="ru-RU" sz="2200" dirty="0">
                    <a:cs typeface="Aldhabi" panose="020B0604020202020204" pitchFamily="2" charset="-78"/>
                  </a:rPr>
                  <a:t>  Поэтому будем рассматривать только прямые </a:t>
                </a:r>
                <a:r>
                  <a:rPr lang="ru-RU" sz="2200" dirty="0" err="1">
                    <a:cs typeface="Aldhabi" panose="020B0604020202020204" pitchFamily="2" charset="-78"/>
                  </a:rPr>
                  <a:t>неманипулируемые</a:t>
                </a:r>
                <a:r>
                  <a:rPr lang="ru-RU" sz="2200" dirty="0">
                    <a:cs typeface="Aldhabi" panose="020B0604020202020204" pitchFamily="2" charset="-78"/>
                  </a:rPr>
                  <a:t> механизмы.</a:t>
                </a:r>
                <a:endParaRPr lang="en-US" sz="2200" dirty="0">
                  <a:cs typeface="Aldhabi" panose="020B0604020202020204" pitchFamily="2" charset="-78"/>
                </a:endParaRPr>
              </a:p>
            </p:txBody>
          </p:sp>
        </mc:Choice>
        <mc:Fallback xmlns="">
          <p:sp>
            <p:nvSpPr>
              <p:cNvPr id="9" name="TextBox 8">
                <a:extLst>
                  <a:ext uri="{FF2B5EF4-FFF2-40B4-BE49-F238E27FC236}">
                    <a16:creationId xmlns:a16="http://schemas.microsoft.com/office/drawing/2014/main" id="{53BE5163-F063-4B45-AC86-2FA587295B5E}"/>
                  </a:ext>
                </a:extLst>
              </p:cNvPr>
              <p:cNvSpPr txBox="1">
                <a:spLocks noRot="1" noChangeAspect="1" noMove="1" noResize="1" noEditPoints="1" noAdjustHandles="1" noChangeArrowheads="1" noChangeShapeType="1" noTextEdit="1"/>
              </p:cNvSpPr>
              <p:nvPr/>
            </p:nvSpPr>
            <p:spPr>
              <a:xfrm>
                <a:off x="898769" y="2147009"/>
                <a:ext cx="10086977" cy="2800767"/>
              </a:xfrm>
              <a:prstGeom prst="rect">
                <a:avLst/>
              </a:prstGeom>
              <a:blipFill>
                <a:blip r:embed="rId2"/>
                <a:stretch>
                  <a:fillRect l="-785" t="-1522" r="-725" b="-3478"/>
                </a:stretch>
              </a:blipFill>
            </p:spPr>
            <p:txBody>
              <a:bodyPr/>
              <a:lstStyle/>
              <a:p>
                <a:r>
                  <a:rPr lang="ru-RU">
                    <a:noFill/>
                  </a:rPr>
                  <a:t> </a:t>
                </a:r>
              </a:p>
            </p:txBody>
          </p:sp>
        </mc:Fallback>
      </mc:AlternateContent>
    </p:spTree>
    <p:extLst>
      <p:ext uri="{BB962C8B-B14F-4D97-AF65-F5344CB8AC3E}">
        <p14:creationId xmlns:p14="http://schemas.microsoft.com/office/powerpoint/2010/main" val="400452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9F3D4B-B7CA-4FE2-936C-D14DC8AD2D55}"/>
              </a:ext>
            </a:extLst>
          </p:cNvPr>
          <p:cNvSpPr>
            <a:spLocks noGrp="1"/>
          </p:cNvSpPr>
          <p:nvPr>
            <p:ph type="title"/>
          </p:nvPr>
        </p:nvSpPr>
        <p:spPr/>
        <p:txBody>
          <a:bodyPr/>
          <a:lstStyle/>
          <a:p>
            <a:pPr algn="ctr"/>
            <a:r>
              <a:rPr lang="ru-RU" dirty="0">
                <a:latin typeface="Times New Roman" panose="02020603050405020304" pitchFamily="18" charset="0"/>
                <a:cs typeface="Times New Roman" panose="02020603050405020304" pitchFamily="18" charset="0"/>
              </a:rPr>
              <a:t>Случай одного участника</a:t>
            </a:r>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7C3E50EF-896C-4415-8760-A877CD476D04}"/>
                  </a:ext>
                </a:extLst>
              </p:cNvPr>
              <p:cNvSpPr>
                <a:spLocks noGrp="1"/>
              </p:cNvSpPr>
              <p:nvPr>
                <p:ph idx="1"/>
              </p:nvPr>
            </p:nvSpPr>
            <p:spPr/>
            <p:txBody>
              <a:bodyPr/>
              <a:lstStyle/>
              <a:p>
                <a:pPr marL="0" indent="0">
                  <a:buNone/>
                </a:pPr>
                <a:r>
                  <a:rPr lang="ru-RU" dirty="0">
                    <a:cs typeface="Times New Roman" panose="02020603050405020304" pitchFamily="18" charset="0"/>
                  </a:rPr>
                  <a:t>Существует довольно много таких механизмов, более того их можно описать:</a:t>
                </a:r>
              </a:p>
              <a:p>
                <a:pPr marL="0" indent="0">
                  <a:buNone/>
                </a:pPr>
                <a:r>
                  <a:rPr lang="ru-RU" dirty="0">
                    <a:cs typeface="Times New Roman" panose="02020603050405020304" pitchFamily="18" charset="0"/>
                  </a:rPr>
                  <a:t>Зафиксируем некоторое подмножество </a:t>
                </a:r>
                <a14:m>
                  <m:oMath xmlns:m="http://schemas.openxmlformats.org/officeDocument/2006/math">
                    <m:r>
                      <a:rPr lang="en-US" b="0" i="1" smtClean="0">
                        <a:latin typeface="Cambria Math" panose="02040503050406030204" pitchFamily="18" charset="0"/>
                        <a:cs typeface="Times New Roman" panose="02020603050405020304" pitchFamily="18" charset="0"/>
                      </a:rPr>
                      <m:t>𝑍</m:t>
                    </m:r>
                    <m:r>
                      <a:rPr lang="en-US" b="0" i="1" smtClean="0">
                        <a:latin typeface="Cambria Math" panose="02040503050406030204" pitchFamily="18" charset="0"/>
                        <a:cs typeface="Times New Roman" panose="02020603050405020304" pitchFamily="18" charset="0"/>
                      </a:rPr>
                      <m:t> </m:t>
                    </m:r>
                  </m:oMath>
                </a14:m>
                <a:r>
                  <a:rPr lang="ru-RU" dirty="0">
                    <a:cs typeface="Times New Roman" panose="02020603050405020304" pitchFamily="18" charset="0"/>
                  </a:rPr>
                  <a:t>в множестве</a:t>
                </a:r>
                <a:r>
                  <a:rPr lang="en-US" dirty="0">
                    <a:cs typeface="Times New Roman" panose="02020603050405020304" pitchFamily="18" charset="0"/>
                  </a:rPr>
                  <a:t> </a:t>
                </a:r>
                <a14:m>
                  <m:oMath xmlns:m="http://schemas.openxmlformats.org/officeDocument/2006/math">
                    <m:r>
                      <a:rPr lang="en-US" b="0" i="1" smtClean="0">
                        <a:latin typeface="Cambria Math" panose="02040503050406030204" pitchFamily="18" charset="0"/>
                        <a:cs typeface="Times New Roman" panose="02020603050405020304" pitchFamily="18" charset="0"/>
                      </a:rPr>
                      <m:t>𝐴</m:t>
                    </m:r>
                  </m:oMath>
                </a14:m>
                <a:r>
                  <a:rPr lang="ru-RU" dirty="0">
                    <a:cs typeface="Times New Roman" panose="02020603050405020304" pitchFamily="18" charset="0"/>
                  </a:rPr>
                  <a:t>, и определим механизм </a:t>
                </a:r>
                <a14:m>
                  <m:oMath xmlns:m="http://schemas.openxmlformats.org/officeDocument/2006/math">
                    <m:r>
                      <a:rPr lang="en-US" b="0" i="1" smtClean="0">
                        <a:latin typeface="Cambria Math" panose="02040503050406030204" pitchFamily="18" charset="0"/>
                        <a:cs typeface="Times New Roman" panose="02020603050405020304" pitchFamily="18" charset="0"/>
                      </a:rPr>
                      <m:t>𝑓</m:t>
                    </m:r>
                    <m:r>
                      <a:rPr lang="en-US" b="0" i="1" smtClean="0">
                        <a:latin typeface="Cambria Math" panose="02040503050406030204" pitchFamily="18" charset="0"/>
                        <a:cs typeface="Times New Roman" panose="02020603050405020304" pitchFamily="18" charset="0"/>
                      </a:rPr>
                      <m:t> </m:t>
                    </m:r>
                  </m:oMath>
                </a14:m>
                <a:r>
                  <a:rPr lang="ru-RU" dirty="0">
                    <a:cs typeface="Times New Roman" panose="02020603050405020304" pitchFamily="18" charset="0"/>
                  </a:rPr>
                  <a:t>формулой (где </a:t>
                </a:r>
                <a14:m>
                  <m:oMath xmlns:m="http://schemas.openxmlformats.org/officeDocument/2006/math">
                    <m:r>
                      <a:rPr lang="en-US" b="0" i="1" smtClean="0">
                        <a:latin typeface="Cambria Math" panose="02040503050406030204" pitchFamily="18" charset="0"/>
                        <a:cs typeface="Times New Roman" panose="02020603050405020304" pitchFamily="18" charset="0"/>
                      </a:rPr>
                      <m:t>𝑅</m:t>
                    </m:r>
                  </m:oMath>
                </a14:m>
                <a:r>
                  <a:rPr lang="en-US" dirty="0">
                    <a:cs typeface="Times New Roman" panose="02020603050405020304" pitchFamily="18" charset="0"/>
                  </a:rPr>
                  <a:t>– </a:t>
                </a:r>
                <a:r>
                  <a:rPr lang="ru-RU" dirty="0">
                    <a:cs typeface="Times New Roman" panose="02020603050405020304" pitchFamily="18" charset="0"/>
                  </a:rPr>
                  <a:t>предпочтение агента):</a:t>
                </a:r>
              </a:p>
              <a:p>
                <a:pPr marL="0" indent="0">
                  <a:buNone/>
                </a:pPr>
                <a:endParaRPr lang="ru-RU" dirty="0">
                  <a:cs typeface="Times New Roman" panose="02020603050405020304" pitchFamily="18" charset="0"/>
                </a:endParaRPr>
              </a:p>
              <a:p>
                <a:pPr marL="0" indent="0">
                  <a:buNone/>
                </a:pPr>
                <a:br>
                  <a:rPr lang="en-US" dirty="0">
                    <a:cs typeface="Times New Roman" panose="02020603050405020304" pitchFamily="18" charset="0"/>
                  </a:rPr>
                </a:br>
                <a:r>
                  <a:rPr lang="ru-RU" dirty="0">
                    <a:cs typeface="Times New Roman" panose="02020603050405020304" pitchFamily="18" charset="0"/>
                  </a:rPr>
                  <a:t>Механизм который зависит только от сообщений одного из агентов называют </a:t>
                </a:r>
                <a:r>
                  <a:rPr lang="ru-RU" i="1" dirty="0">
                    <a:cs typeface="Times New Roman" panose="02020603050405020304" pitchFamily="18" charset="0"/>
                  </a:rPr>
                  <a:t>однобоким</a:t>
                </a:r>
                <a:r>
                  <a:rPr lang="ru-RU" dirty="0">
                    <a:cs typeface="Times New Roman" panose="02020603050405020304" pitchFamily="18" charset="0"/>
                  </a:rPr>
                  <a:t> или </a:t>
                </a:r>
                <a:r>
                  <a:rPr lang="ru-RU" i="1" dirty="0">
                    <a:cs typeface="Times New Roman" panose="02020603050405020304" pitchFamily="18" charset="0"/>
                  </a:rPr>
                  <a:t>диктаторским</a:t>
                </a:r>
              </a:p>
            </p:txBody>
          </p:sp>
        </mc:Choice>
        <mc:Fallback xmlns="">
          <p:sp>
            <p:nvSpPr>
              <p:cNvPr id="3" name="Объект 2">
                <a:extLst>
                  <a:ext uri="{FF2B5EF4-FFF2-40B4-BE49-F238E27FC236}">
                    <a16:creationId xmlns:a16="http://schemas.microsoft.com/office/drawing/2014/main" id="{7C3E50EF-896C-4415-8760-A877CD476D04}"/>
                  </a:ext>
                </a:extLst>
              </p:cNvPr>
              <p:cNvSpPr>
                <a:spLocks noGrp="1" noRot="1" noChangeAspect="1" noMove="1" noResize="1" noEditPoints="1" noAdjustHandles="1" noChangeArrowheads="1" noChangeShapeType="1" noTextEdit="1"/>
              </p:cNvSpPr>
              <p:nvPr>
                <p:ph idx="1"/>
              </p:nvPr>
            </p:nvSpPr>
            <p:spPr>
              <a:blipFill>
                <a:blip r:embed="rId2"/>
                <a:stretch>
                  <a:fillRect l="-1217" t="-2241" r="-1449"/>
                </a:stretch>
              </a:blipFill>
            </p:spPr>
            <p:txBody>
              <a:bodyPr/>
              <a:lstStyle/>
              <a:p>
                <a:r>
                  <a:rPr lang="ru-RU">
                    <a:noFill/>
                  </a:rPr>
                  <a:t> </a:t>
                </a:r>
              </a:p>
            </p:txBody>
          </p:sp>
        </mc:Fallback>
      </mc:AlternateContent>
      <p:pic>
        <p:nvPicPr>
          <p:cNvPr id="5" name="Рисунок 4">
            <a:extLst>
              <a:ext uri="{FF2B5EF4-FFF2-40B4-BE49-F238E27FC236}">
                <a16:creationId xmlns:a16="http://schemas.microsoft.com/office/drawing/2014/main" id="{F9765A0A-2C01-4C8F-B648-02C5951E914C}"/>
              </a:ext>
            </a:extLst>
          </p:cNvPr>
          <p:cNvPicPr>
            <a:picLocks noChangeAspect="1"/>
          </p:cNvPicPr>
          <p:nvPr/>
        </p:nvPicPr>
        <p:blipFill>
          <a:blip r:embed="rId3"/>
          <a:stretch>
            <a:fillRect/>
          </a:stretch>
        </p:blipFill>
        <p:spPr>
          <a:xfrm>
            <a:off x="4679995" y="3588941"/>
            <a:ext cx="2832009" cy="824706"/>
          </a:xfrm>
          <a:prstGeom prst="rect">
            <a:avLst/>
          </a:prstGeom>
        </p:spPr>
      </p:pic>
    </p:spTree>
    <p:extLst>
      <p:ext uri="{BB962C8B-B14F-4D97-AF65-F5344CB8AC3E}">
        <p14:creationId xmlns:p14="http://schemas.microsoft.com/office/powerpoint/2010/main" val="311649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CB8916-E6D5-4363-A80E-AFE08692CA42}"/>
              </a:ext>
            </a:extLst>
          </p:cNvPr>
          <p:cNvSpPr>
            <a:spLocks noGrp="1"/>
          </p:cNvSpPr>
          <p:nvPr>
            <p:ph type="title"/>
          </p:nvPr>
        </p:nvSpPr>
        <p:spPr/>
        <p:txBody>
          <a:bodyPr/>
          <a:lstStyle/>
          <a:p>
            <a:pPr algn="ctr"/>
            <a:r>
              <a:rPr lang="ru-RU" dirty="0">
                <a:latin typeface="Times New Roman" panose="02020603050405020304" pitchFamily="18" charset="0"/>
                <a:cs typeface="Times New Roman" panose="02020603050405020304" pitchFamily="18" charset="0"/>
              </a:rPr>
              <a:t>Случай двух альтернатив</a:t>
            </a:r>
          </a:p>
        </p:txBody>
      </p:sp>
      <p:sp>
        <p:nvSpPr>
          <p:cNvPr id="3" name="Объект 2">
            <a:extLst>
              <a:ext uri="{FF2B5EF4-FFF2-40B4-BE49-F238E27FC236}">
                <a16:creationId xmlns:a16="http://schemas.microsoft.com/office/drawing/2014/main" id="{17221B22-56F3-40B4-AF79-36DADD0AE5ED}"/>
              </a:ext>
            </a:extLst>
          </p:cNvPr>
          <p:cNvSpPr>
            <a:spLocks noGrp="1"/>
          </p:cNvSpPr>
          <p:nvPr>
            <p:ph idx="1"/>
          </p:nvPr>
        </p:nvSpPr>
        <p:spPr/>
        <p:txBody>
          <a:bodyPr/>
          <a:lstStyle/>
          <a:p>
            <a:r>
              <a:rPr lang="ru-RU" dirty="0"/>
              <a:t>Правило простого большинства:</a:t>
            </a:r>
            <a:br>
              <a:rPr lang="ru-RU" dirty="0"/>
            </a:br>
            <a:r>
              <a:rPr lang="ru-RU" dirty="0"/>
              <a:t>Каждый из участников отмечает наилучшую альтернативу для себя. Побеждает та, которая наберет наибольшее число голосов.</a:t>
            </a:r>
          </a:p>
          <a:p>
            <a:r>
              <a:rPr lang="ru-RU" dirty="0"/>
              <a:t>Модификации.</a:t>
            </a:r>
            <a:br>
              <a:rPr lang="ru-RU" dirty="0"/>
            </a:br>
            <a:r>
              <a:rPr lang="ru-RU" dirty="0"/>
              <a:t>Можно разнообразить правило выше различными способами. Например, добавив разным участникам разный вес.</a:t>
            </a:r>
          </a:p>
        </p:txBody>
      </p:sp>
    </p:spTree>
    <p:extLst>
      <p:ext uri="{BB962C8B-B14F-4D97-AF65-F5344CB8AC3E}">
        <p14:creationId xmlns:p14="http://schemas.microsoft.com/office/powerpoint/2010/main" val="3160257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6C1C21-1C4B-4560-9180-A26C73344A06}"/>
              </a:ext>
            </a:extLst>
          </p:cNvPr>
          <p:cNvSpPr>
            <a:spLocks noGrp="1"/>
          </p:cNvSpPr>
          <p:nvPr>
            <p:ph type="title"/>
          </p:nvPr>
        </p:nvSpPr>
        <p:spPr/>
        <p:txBody>
          <a:bodyPr/>
          <a:lstStyle/>
          <a:p>
            <a:pPr algn="ctr"/>
            <a:r>
              <a:rPr lang="ru-RU" dirty="0">
                <a:latin typeface="Times New Roman" panose="02020603050405020304" pitchFamily="18" charset="0"/>
                <a:cs typeface="Times New Roman" panose="02020603050405020304" pitchFamily="18" charset="0"/>
              </a:rPr>
              <a:t>Теорема </a:t>
            </a:r>
            <a:r>
              <a:rPr lang="ru-RU" dirty="0" err="1">
                <a:latin typeface="Times New Roman" panose="02020603050405020304" pitchFamily="18" charset="0"/>
                <a:cs typeface="Times New Roman" panose="02020603050405020304" pitchFamily="18" charset="0"/>
              </a:rPr>
              <a:t>Гиббэрда</a:t>
            </a:r>
            <a:endParaRPr lang="ru-R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44B7FD9B-BE15-454B-BE98-77F26D9CCD3E}"/>
                  </a:ext>
                </a:extLst>
              </p:cNvPr>
              <p:cNvSpPr>
                <a:spLocks noGrp="1"/>
              </p:cNvSpPr>
              <p:nvPr>
                <p:ph idx="1"/>
              </p:nvPr>
            </p:nvSpPr>
            <p:spPr>
              <a:xfrm>
                <a:off x="465221" y="1825625"/>
                <a:ext cx="11309684" cy="4351338"/>
              </a:xfrm>
            </p:spPr>
            <p:txBody>
              <a:bodyPr/>
              <a:lstStyle/>
              <a:p>
                <a:pPr marL="0" indent="0">
                  <a:buNone/>
                </a:pPr>
                <a:r>
                  <a:rPr lang="ru-RU" dirty="0"/>
                  <a:t>Пусть для простоты </a:t>
                </a:r>
                <a14:m>
                  <m:oMath xmlns:m="http://schemas.openxmlformats.org/officeDocument/2006/math">
                    <m:r>
                      <a:rPr lang="en-US" b="0" i="1" smtClean="0">
                        <a:latin typeface="Cambria Math" panose="02040503050406030204" pitchFamily="18" charset="0"/>
                      </a:rPr>
                      <m:t>𝐴</m:t>
                    </m:r>
                  </m:oMath>
                </a14:m>
                <a:r>
                  <a:rPr lang="en-US" dirty="0"/>
                  <a:t>– </a:t>
                </a:r>
                <a:r>
                  <a:rPr lang="ru-RU" dirty="0"/>
                  <a:t>конечное множество, а </a:t>
                </a:r>
                <a14:m>
                  <m:oMath xmlns:m="http://schemas.openxmlformats.org/officeDocument/2006/math">
                    <m:r>
                      <a:rPr lang="ru-RU"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 </m:t>
                    </m:r>
                  </m:oMath>
                </a14:m>
                <a:r>
                  <a:rPr lang="en-US" dirty="0"/>
                  <a:t>– </a:t>
                </a:r>
                <a:r>
                  <a:rPr lang="ru-RU" dirty="0"/>
                  <a:t>множество всех слабых (или линейных) порядков на</a:t>
                </a:r>
                <a:r>
                  <a:rPr lang="en-US" dirty="0"/>
                  <a:t> </a:t>
                </a:r>
                <a14:m>
                  <m:oMath xmlns:m="http://schemas.openxmlformats.org/officeDocument/2006/math">
                    <m:r>
                      <a:rPr lang="en-US" b="0" i="1" smtClean="0">
                        <a:latin typeface="Cambria Math" panose="02040503050406030204" pitchFamily="18" charset="0"/>
                      </a:rPr>
                      <m:t>𝐴</m:t>
                    </m:r>
                  </m:oMath>
                </a14:m>
                <a:r>
                  <a:rPr lang="ru-RU" dirty="0"/>
                  <a:t>. </a:t>
                </a:r>
                <a:br>
                  <a:rPr lang="en-US" dirty="0"/>
                </a:br>
                <a:r>
                  <a:rPr lang="ru-RU" dirty="0"/>
                  <a:t>Если </a:t>
                </a:r>
                <a14:m>
                  <m:oMath xmlns:m="http://schemas.openxmlformats.org/officeDocument/2006/math">
                    <m:r>
                      <a:rPr lang="en-US" i="1" dirty="0" smtClean="0">
                        <a:latin typeface="Cambria Math" panose="02040503050406030204" pitchFamily="18" charset="0"/>
                      </a:rPr>
                      <m:t>𝑓</m:t>
                    </m:r>
                    <m:r>
                      <a:rPr lang="en-US" i="1" dirty="0" smtClean="0">
                        <a:latin typeface="Cambria Math" panose="02040503050406030204" pitchFamily="18" charset="0"/>
                      </a:rPr>
                      <m:t>: </m:t>
                    </m:r>
                    <m:sSup>
                      <m:sSupPr>
                        <m:ctrlPr>
                          <a:rPr lang="en-US" i="1" dirty="0" smtClean="0">
                            <a:latin typeface="Cambria Math" panose="02040503050406030204" pitchFamily="18" charset="0"/>
                          </a:rPr>
                        </m:ctrlPr>
                      </m:sSupPr>
                      <m:e>
                        <m:r>
                          <a:rPr lang="en-US" i="1" dirty="0" smtClean="0">
                            <a:latin typeface="Cambria Math" panose="02040503050406030204" pitchFamily="18" charset="0"/>
                            <a:ea typeface="Cambria Math" panose="02040503050406030204" pitchFamily="18" charset="0"/>
                          </a:rPr>
                          <m:t>𝜌</m:t>
                        </m:r>
                      </m:e>
                      <m:sup>
                        <m:r>
                          <a:rPr lang="en-US" b="0" i="1" dirty="0" smtClean="0">
                            <a:latin typeface="Cambria Math" panose="02040503050406030204" pitchFamily="18" charset="0"/>
                          </a:rPr>
                          <m:t>𝑁</m:t>
                        </m:r>
                      </m:sup>
                    </m:sSup>
                    <m:r>
                      <a:rPr lang="en-US" i="1" dirty="0" smtClean="0">
                        <a:latin typeface="Cambria Math" panose="02040503050406030204" pitchFamily="18" charset="0"/>
                        <a:ea typeface="Cambria Math" panose="02040503050406030204" pitchFamily="18" charset="0"/>
                      </a:rPr>
                      <m:t>→</m:t>
                    </m:r>
                    <m:r>
                      <a:rPr lang="en-US" b="0" i="1" dirty="0" smtClean="0">
                        <a:latin typeface="Cambria Math" panose="02040503050406030204" pitchFamily="18" charset="0"/>
                      </a:rPr>
                      <m:t> </m:t>
                    </m:r>
                    <m:r>
                      <a:rPr lang="en-US" i="1" dirty="0">
                        <a:latin typeface="Cambria Math" panose="02040503050406030204" pitchFamily="18" charset="0"/>
                      </a:rPr>
                      <m:t>𝐴</m:t>
                    </m:r>
                  </m:oMath>
                </a14:m>
                <a:r>
                  <a:rPr lang="en-US" dirty="0"/>
                  <a:t>  - </a:t>
                </a:r>
                <a:r>
                  <a:rPr lang="ru-RU" dirty="0"/>
                  <a:t>неманипулируемый механизм, то либо </a:t>
                </a:r>
                <a14:m>
                  <m:oMath xmlns:m="http://schemas.openxmlformats.org/officeDocument/2006/math">
                    <m:r>
                      <a:rPr lang="en-US" i="1" dirty="0" smtClean="0">
                        <a:latin typeface="Cambria Math" panose="02040503050406030204" pitchFamily="18" charset="0"/>
                      </a:rPr>
                      <m:t>𝑓</m:t>
                    </m:r>
                  </m:oMath>
                </a14:m>
                <a:r>
                  <a:rPr lang="en-US" dirty="0"/>
                  <a:t> </a:t>
                </a:r>
                <a:r>
                  <a:rPr lang="ru-RU" dirty="0"/>
                  <a:t>однобокий, либо образ </a:t>
                </a:r>
                <a14:m>
                  <m:oMath xmlns:m="http://schemas.openxmlformats.org/officeDocument/2006/math">
                    <m:r>
                      <a:rPr lang="en-US" i="1" dirty="0" smtClean="0">
                        <a:latin typeface="Cambria Math" panose="02040503050406030204" pitchFamily="18" charset="0"/>
                      </a:rPr>
                      <m:t>𝑓</m:t>
                    </m:r>
                  </m:oMath>
                </a14:m>
                <a:r>
                  <a:rPr lang="en-US" dirty="0"/>
                  <a:t> </a:t>
                </a:r>
                <a:r>
                  <a:rPr lang="ru-RU" dirty="0"/>
                  <a:t>состоит из 2-х элементов.</a:t>
                </a:r>
                <a:endParaRPr lang="en-US" dirty="0"/>
              </a:p>
              <a:p>
                <a:pPr marL="0" indent="0">
                  <a:buNone/>
                </a:pPr>
                <a:r>
                  <a:rPr lang="ru-RU" dirty="0"/>
                  <a:t>Иначе говоря, если мы допускаем любые предпочтения и если мы отбрасываем малоинтересные диктаторские и дипольные механизмы, то всегда встретится такая ситуация (профиль предпочтений), когда некоторому участнику будет выгодно соврать (исказить свои предпочтения)</a:t>
                </a:r>
              </a:p>
            </p:txBody>
          </p:sp>
        </mc:Choice>
        <mc:Fallback xmlns="">
          <p:sp>
            <p:nvSpPr>
              <p:cNvPr id="3" name="Объект 2">
                <a:extLst>
                  <a:ext uri="{FF2B5EF4-FFF2-40B4-BE49-F238E27FC236}">
                    <a16:creationId xmlns:a16="http://schemas.microsoft.com/office/drawing/2014/main" id="{44B7FD9B-BE15-454B-BE98-77F26D9CCD3E}"/>
                  </a:ext>
                </a:extLst>
              </p:cNvPr>
              <p:cNvSpPr>
                <a:spLocks noGrp="1" noRot="1" noChangeAspect="1" noMove="1" noResize="1" noEditPoints="1" noAdjustHandles="1" noChangeArrowheads="1" noChangeShapeType="1" noTextEdit="1"/>
              </p:cNvSpPr>
              <p:nvPr>
                <p:ph idx="1"/>
              </p:nvPr>
            </p:nvSpPr>
            <p:spPr>
              <a:xfrm>
                <a:off x="465221" y="1825625"/>
                <a:ext cx="11309684" cy="4351338"/>
              </a:xfrm>
              <a:blipFill>
                <a:blip r:embed="rId2"/>
                <a:stretch>
                  <a:fillRect l="-1078" t="-2241"/>
                </a:stretch>
              </a:blipFill>
            </p:spPr>
            <p:txBody>
              <a:bodyPr/>
              <a:lstStyle/>
              <a:p>
                <a:r>
                  <a:rPr lang="ru-RU">
                    <a:noFill/>
                  </a:rPr>
                  <a:t> </a:t>
                </a:r>
              </a:p>
            </p:txBody>
          </p:sp>
        </mc:Fallback>
      </mc:AlternateContent>
    </p:spTree>
    <p:extLst>
      <p:ext uri="{BB962C8B-B14F-4D97-AF65-F5344CB8AC3E}">
        <p14:creationId xmlns:p14="http://schemas.microsoft.com/office/powerpoint/2010/main" val="1021209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132885-58F8-4B5B-ADF6-325287C0B717}"/>
              </a:ext>
            </a:extLst>
          </p:cNvPr>
          <p:cNvSpPr>
            <a:spLocks noGrp="1"/>
          </p:cNvSpPr>
          <p:nvPr>
            <p:ph type="title"/>
          </p:nvPr>
        </p:nvSpPr>
        <p:spPr/>
        <p:txBody>
          <a:bodyPr/>
          <a:lstStyle/>
          <a:p>
            <a:r>
              <a:rPr lang="ru-RU" dirty="0"/>
              <a:t>Механизмы Кларка-</a:t>
            </a:r>
            <a:r>
              <a:rPr lang="ru-RU" dirty="0" err="1"/>
              <a:t>Гроувса</a:t>
            </a:r>
            <a:endParaRPr lang="ru-RU" dirty="0"/>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D0113348-DF12-4AF7-ACC7-33EF34614FAE}"/>
                  </a:ext>
                </a:extLst>
              </p:cNvPr>
              <p:cNvSpPr>
                <a:spLocks noGrp="1"/>
              </p:cNvSpPr>
              <p:nvPr>
                <p:ph idx="1"/>
              </p:nvPr>
            </p:nvSpPr>
            <p:spPr>
              <a:xfrm>
                <a:off x="838200" y="1825625"/>
                <a:ext cx="10687050" cy="4351338"/>
              </a:xfrm>
            </p:spPr>
            <p:txBody>
              <a:bodyPr/>
              <a:lstStyle/>
              <a:p>
                <a:pPr marL="0" indent="0">
                  <a:buNone/>
                </a:pPr>
                <a:r>
                  <a:rPr lang="ru-RU" dirty="0"/>
                  <a:t>Допустим, мы находимся в ситуации </a:t>
                </a:r>
                <a:r>
                  <a:rPr lang="ru-RU" dirty="0" err="1"/>
                  <a:t>трансферабельной</a:t>
                </a:r>
                <a:r>
                  <a:rPr lang="ru-RU" dirty="0"/>
                  <a:t> полезности (т.е. имеются деньги </a:t>
                </a:r>
                <a14:m>
                  <m:oMath xmlns:m="http://schemas.openxmlformats.org/officeDocument/2006/math">
                    <m:r>
                      <a:rPr lang="en-US" i="1" dirty="0" smtClean="0">
                        <a:latin typeface="Cambria Math" panose="02040503050406030204" pitchFamily="18" charset="0"/>
                      </a:rPr>
                      <m:t>𝑡</m:t>
                    </m:r>
                  </m:oMath>
                </a14:m>
                <a:r>
                  <a:rPr lang="en-US" dirty="0"/>
                  <a:t>, </a:t>
                </a:r>
                <a:r>
                  <a:rPr lang="ru-RU" dirty="0"/>
                  <a:t>которые линейно входят в функцию полезности и которые можно передавать друг другу.</a:t>
                </a:r>
                <a:br>
                  <a:rPr lang="ru-RU" dirty="0"/>
                </a:br>
                <a:r>
                  <a:rPr lang="ru-RU" dirty="0"/>
                  <a:t>В такой ситуации сообщениями участников можно считать функции </a:t>
                </a:r>
                <a14:m>
                  <m:oMath xmlns:m="http://schemas.openxmlformats.org/officeDocument/2006/math">
                    <m:r>
                      <a:rPr lang="en-US" b="0" i="1" smtClean="0">
                        <a:latin typeface="Cambria Math" panose="02040503050406030204" pitchFamily="18" charset="0"/>
                      </a:rPr>
                      <m:t>𝑣</m:t>
                    </m:r>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ℝ</m:t>
                    </m:r>
                    <m:r>
                      <a:rPr lang="en-US" b="0" i="1" smtClean="0">
                        <a:latin typeface="Cambria Math" panose="02040503050406030204" pitchFamily="18" charset="0"/>
                        <a:ea typeface="Cambria Math" panose="02040503050406030204" pitchFamily="18" charset="0"/>
                      </a:rPr>
                      <m:t> </m:t>
                    </m:r>
                  </m:oMath>
                </a14:m>
                <a:r>
                  <a:rPr lang="ru-RU" dirty="0"/>
                  <a:t>– денежные оценки ими исходов из множества </a:t>
                </a:r>
                <a14:m>
                  <m:oMath xmlns:m="http://schemas.openxmlformats.org/officeDocument/2006/math">
                    <m:r>
                      <a:rPr lang="en-US" i="1" dirty="0" smtClean="0">
                        <a:latin typeface="Cambria Math" panose="02040503050406030204" pitchFamily="18" charset="0"/>
                      </a:rPr>
                      <m:t>𝐴</m:t>
                    </m:r>
                  </m:oMath>
                </a14:m>
                <a:r>
                  <a:rPr lang="en-US" dirty="0"/>
                  <a:t>. </a:t>
                </a:r>
                <a:r>
                  <a:rPr lang="ru-RU" dirty="0"/>
                  <a:t>Прямой механизм перерабатывает профиль оценок </a:t>
                </a:r>
                <a14:m>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𝑁</m:t>
                        </m:r>
                      </m:sub>
                    </m:sSub>
                    <m:r>
                      <a:rPr lang="en-US" b="0" i="1" smtClean="0">
                        <a:latin typeface="Cambria Math" panose="02040503050406030204" pitchFamily="18" charset="0"/>
                      </a:rPr>
                      <m:t>=(</m:t>
                    </m:r>
                    <m:sSub>
                      <m:sSubPr>
                        <m:ctrlPr>
                          <a:rPr lang="ru-RU"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r>
                      <a:rPr lang="en-US" b="0" i="1" smtClean="0">
                        <a:latin typeface="Cambria Math" panose="02040503050406030204" pitchFamily="18" charset="0"/>
                      </a:rPr>
                      <m:t>)</m:t>
                    </m:r>
                  </m:oMath>
                </a14:m>
                <a:r>
                  <a:rPr lang="ru-RU" dirty="0"/>
                  <a:t> в исход</a:t>
                </a:r>
                <a14:m>
                  <m:oMath xmlns:m="http://schemas.openxmlformats.org/officeDocument/2006/math">
                    <m:r>
                      <a:rPr lang="en-US" b="0" i="0" smtClean="0">
                        <a:latin typeface="Cambria Math" panose="02040503050406030204" pitchFamily="18" charset="0"/>
                      </a:rPr>
                      <m:t> (</m:t>
                    </m:r>
                    <m:r>
                      <a:rPr lang="en-US" i="1" dirty="0">
                        <a:latin typeface="Cambria Math" panose="02040503050406030204" pitchFamily="18" charset="0"/>
                      </a:rPr>
                      <m:t>𝑎</m:t>
                    </m:r>
                    <m:r>
                      <a:rPr lang="en-US" b="0" i="0" smtClean="0">
                        <a:latin typeface="Cambria Math" panose="02040503050406030204" pitchFamily="18" charset="0"/>
                      </a:rPr>
                      <m:t>;</m:t>
                    </m:r>
                    <m:sSub>
                      <m:sSubPr>
                        <m:ctrlPr>
                          <a:rPr lang="ru-RU"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ru-RU"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𝑛</m:t>
                        </m:r>
                      </m:sub>
                    </m:sSub>
                    <m:r>
                      <a:rPr lang="en-US" b="0" i="1" smtClean="0">
                        <a:latin typeface="Cambria Math" panose="02040503050406030204" pitchFamily="18" charset="0"/>
                      </a:rPr>
                      <m:t>)</m:t>
                    </m:r>
                  </m:oMath>
                </a14:m>
                <a:r>
                  <a:rPr lang="ru-RU" dirty="0"/>
                  <a:t>, где </a:t>
                </a:r>
                <a14:m>
                  <m:oMath xmlns:m="http://schemas.openxmlformats.org/officeDocument/2006/math">
                    <m:r>
                      <a:rPr lang="en-US" i="1" dirty="0" smtClean="0">
                        <a:latin typeface="Cambria Math" panose="02040503050406030204" pitchFamily="18" charset="0"/>
                      </a:rPr>
                      <m:t>𝑎</m:t>
                    </m:r>
                  </m:oMath>
                </a14:m>
                <a:r>
                  <a:rPr lang="en-US" dirty="0"/>
                  <a:t> – </a:t>
                </a:r>
                <a:r>
                  <a:rPr lang="ru-RU" dirty="0"/>
                  <a:t>общественная альтернатива, а </a:t>
                </a:r>
                <a14:m>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𝑖</m:t>
                        </m:r>
                      </m:sub>
                    </m:sSub>
                  </m:oMath>
                </a14:m>
                <a:r>
                  <a:rPr lang="ru-RU" dirty="0"/>
                  <a:t>– денежные платежи участнику </a:t>
                </a:r>
                <a14:m>
                  <m:oMath xmlns:m="http://schemas.openxmlformats.org/officeDocument/2006/math">
                    <m:r>
                      <a:rPr lang="en-US" i="1" dirty="0" smtClean="0">
                        <a:latin typeface="Cambria Math" panose="02040503050406030204" pitchFamily="18" charset="0"/>
                      </a:rPr>
                      <m:t>𝑖</m:t>
                    </m:r>
                  </m:oMath>
                </a14:m>
                <a:r>
                  <a:rPr lang="en-US" dirty="0"/>
                  <a:t>.</a:t>
                </a:r>
                <a:endParaRPr lang="ru-RU" dirty="0"/>
              </a:p>
            </p:txBody>
          </p:sp>
        </mc:Choice>
        <mc:Fallback xmlns="">
          <p:sp>
            <p:nvSpPr>
              <p:cNvPr id="3" name="Объект 2">
                <a:extLst>
                  <a:ext uri="{FF2B5EF4-FFF2-40B4-BE49-F238E27FC236}">
                    <a16:creationId xmlns:a16="http://schemas.microsoft.com/office/drawing/2014/main" id="{D0113348-DF12-4AF7-ACC7-33EF34614FAE}"/>
                  </a:ext>
                </a:extLst>
              </p:cNvPr>
              <p:cNvSpPr>
                <a:spLocks noGrp="1" noRot="1" noChangeAspect="1" noMove="1" noResize="1" noEditPoints="1" noAdjustHandles="1" noChangeArrowheads="1" noChangeShapeType="1" noTextEdit="1"/>
              </p:cNvSpPr>
              <p:nvPr>
                <p:ph idx="1"/>
              </p:nvPr>
            </p:nvSpPr>
            <p:spPr>
              <a:xfrm>
                <a:off x="838200" y="1825625"/>
                <a:ext cx="10687050" cy="4351338"/>
              </a:xfrm>
              <a:blipFill>
                <a:blip r:embed="rId2"/>
                <a:stretch>
                  <a:fillRect l="-1198" t="-2241" r="-228"/>
                </a:stretch>
              </a:blipFill>
            </p:spPr>
            <p:txBody>
              <a:bodyPr/>
              <a:lstStyle/>
              <a:p>
                <a:r>
                  <a:rPr lang="ru-RU">
                    <a:noFill/>
                  </a:rPr>
                  <a:t> </a:t>
                </a:r>
              </a:p>
            </p:txBody>
          </p:sp>
        </mc:Fallback>
      </mc:AlternateContent>
    </p:spTree>
    <p:extLst>
      <p:ext uri="{BB962C8B-B14F-4D97-AF65-F5344CB8AC3E}">
        <p14:creationId xmlns:p14="http://schemas.microsoft.com/office/powerpoint/2010/main" val="28803153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1186</Words>
  <Application>Microsoft Office PowerPoint</Application>
  <PresentationFormat>Широкоэкранный</PresentationFormat>
  <Paragraphs>37</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Calibri Light</vt:lpstr>
      <vt:lpstr>Cambria Math</vt:lpstr>
      <vt:lpstr>Times New Roman</vt:lpstr>
      <vt:lpstr>Тема Office</vt:lpstr>
      <vt:lpstr>Механизмы группового выбора</vt:lpstr>
      <vt:lpstr>Презентация PowerPoint</vt:lpstr>
      <vt:lpstr>Простейшие примеры механизмов</vt:lpstr>
      <vt:lpstr>Неудобный для нас пример</vt:lpstr>
      <vt:lpstr>Доминантно-стратегические механизмы</vt:lpstr>
      <vt:lpstr>Случай одного участника</vt:lpstr>
      <vt:lpstr>Случай двух альтернатив</vt:lpstr>
      <vt:lpstr>Теорема Гиббэрда</vt:lpstr>
      <vt:lpstr>Механизмы Кларка-Гроувса</vt:lpstr>
      <vt:lpstr>Презентация PowerPoint</vt:lpstr>
      <vt:lpstr>Презентация PowerPoint</vt:lpstr>
      <vt:lpstr>Презентация PowerPoint</vt:lpstr>
      <vt:lpstr>Способ Кларка</vt:lpstr>
      <vt:lpstr>Задачи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Механизмы группового выбора</dc:title>
  <dc:creator>Галяутдинов Дамир Идрисович</dc:creator>
  <cp:lastModifiedBy>Галяутдинов Дамир Идрисович</cp:lastModifiedBy>
  <cp:revision>13</cp:revision>
  <dcterms:created xsi:type="dcterms:W3CDTF">2020-12-10T14:04:30Z</dcterms:created>
  <dcterms:modified xsi:type="dcterms:W3CDTF">2020-12-13T20:23:15Z</dcterms:modified>
</cp:coreProperties>
</file>