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64" r:id="rId4"/>
    <p:sldId id="265" r:id="rId5"/>
    <p:sldId id="266" r:id="rId6"/>
    <p:sldId id="268" r:id="rId7"/>
    <p:sldId id="267"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p:cViewPr>
        <p:scale>
          <a:sx n="38" d="100"/>
          <a:sy n="38" d="100"/>
        </p:scale>
        <p:origin x="-486" y="16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6542832" y="3071876"/>
            <a:ext cx="13716046" cy="1808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smtClean="0"/>
              <a:t>Математика и криптография</a:t>
            </a:r>
            <a:endParaRPr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smtClean="0"/>
              <a:t>Тема-1: Криптография</a:t>
            </a:r>
            <a:endParaRPr dirty="0"/>
          </a:p>
        </p:txBody>
      </p:sp>
      <p:sp>
        <p:nvSpPr>
          <p:cNvPr id="54" name="Название подразделения,  лаборатории, факультета и т.д."/>
          <p:cNvSpPr txBox="1"/>
          <p:nvPr/>
        </p:nvSpPr>
        <p:spPr>
          <a:xfrm>
            <a:off x="6575376" y="612273"/>
            <a:ext cx="17267085" cy="143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smtClean="0"/>
              <a:t>Прикладная математика</a:t>
            </a:r>
          </a:p>
          <a:p>
            <a:pPr algn="l">
              <a:defRPr sz="4200">
                <a:solidFill>
                  <a:srgbClr val="253957"/>
                </a:solidFill>
                <a:latin typeface="+mn-lt"/>
                <a:ea typeface="+mn-ea"/>
                <a:cs typeface="+mn-cs"/>
                <a:sym typeface="Arial Narrow"/>
              </a:defRPr>
            </a:pPr>
            <a:r>
              <a:rPr lang="ru-RU" dirty="0" smtClean="0"/>
              <a:t>Кружок для учеников 7-9 класса на базе факультета математики ВШЭ</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a:t>
            </a:r>
            <a:r>
              <a:rPr lang="ru-RU" dirty="0" smtClean="0"/>
              <a:t>2020</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Что такое Криптография</a:t>
            </a:r>
            <a:endParaRPr dirty="0"/>
          </a:p>
          <a:p>
            <a:pPr algn="l">
              <a:defRPr sz="4200">
                <a:solidFill>
                  <a:srgbClr val="253957"/>
                </a:solidFill>
                <a:latin typeface="+mn-lt"/>
                <a:ea typeface="+mn-ea"/>
                <a:cs typeface="+mn-cs"/>
                <a:sym typeface="Arial Narrow"/>
              </a:defRPr>
            </a:pPr>
            <a:r>
              <a:rPr lang="ru-RU" dirty="0" smtClean="0"/>
              <a:t>Когда и зачем нужно защищать информацию?</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993904"/>
            <a:ext cx="9262743"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Защищаемая информация</a:t>
            </a:r>
          </a:p>
          <a:p>
            <a:pPr algn="l">
              <a:defRPr sz="2800">
                <a:solidFill>
                  <a:srgbClr val="253957"/>
                </a:solidFill>
                <a:latin typeface="+mn-lt"/>
                <a:ea typeface="+mn-ea"/>
                <a:cs typeface="+mn-cs"/>
                <a:sym typeface="Arial Narrow"/>
              </a:defRPr>
            </a:pPr>
            <a:r>
              <a:rPr lang="ru-RU" sz="4000" b="1" dirty="0" smtClean="0"/>
              <a:t>-Есть некий круг законных пользователей </a:t>
            </a:r>
          </a:p>
          <a:p>
            <a:pPr algn="l">
              <a:defRPr sz="2800">
                <a:solidFill>
                  <a:srgbClr val="253957"/>
                </a:solidFill>
                <a:latin typeface="+mn-lt"/>
                <a:ea typeface="+mn-ea"/>
                <a:cs typeface="+mn-cs"/>
                <a:sym typeface="Arial Narrow"/>
              </a:defRPr>
            </a:pPr>
            <a:r>
              <a:rPr lang="ru-RU" sz="4000" b="1" dirty="0" smtClean="0"/>
              <a:t>-Есть незаконные пользователи</a:t>
            </a:r>
          </a:p>
          <a:p>
            <a:pPr algn="l">
              <a:defRPr sz="2800">
                <a:solidFill>
                  <a:srgbClr val="253957"/>
                </a:solidFill>
                <a:latin typeface="+mn-lt"/>
                <a:ea typeface="+mn-ea"/>
                <a:cs typeface="+mn-cs"/>
                <a:sym typeface="Arial Narrow"/>
              </a:defRPr>
            </a:pPr>
            <a:r>
              <a:rPr lang="ru-RU" sz="4000" b="1" dirty="0" smtClean="0"/>
              <a:t>-Угроза – разглашение информации</a:t>
            </a:r>
          </a:p>
          <a:p>
            <a:pPr algn="l">
              <a:defRPr sz="2800">
                <a:solidFill>
                  <a:srgbClr val="253957"/>
                </a:solidFill>
                <a:latin typeface="+mn-lt"/>
                <a:ea typeface="+mn-ea"/>
                <a:cs typeface="+mn-cs"/>
                <a:sym typeface="Arial Narrow"/>
              </a:defRPr>
            </a:pPr>
            <a:r>
              <a:rPr lang="ru-RU" sz="4000" b="1" dirty="0" smtClean="0"/>
              <a:t>Примеры:</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Государственная тайна</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Коммерческая тайна</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Юридическая тайна</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Врачебная тайна</a:t>
            </a:r>
            <a:endParaRPr sz="4000" b="1"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smtClean="0"/>
              <a:t>Прикладная математика</a:t>
            </a: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902475" y="5993904"/>
            <a:ext cx="10760827"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Криптография – </a:t>
            </a:r>
            <a:r>
              <a:rPr lang="ru-RU" sz="4000" dirty="0" smtClean="0"/>
              <a:t>наука о методах преобразования (шифрования) информации с целью ее защиты от незаконных пользователей</a:t>
            </a:r>
          </a:p>
          <a:p>
            <a:pPr algn="l">
              <a:defRPr sz="2800">
                <a:solidFill>
                  <a:srgbClr val="253957"/>
                </a:solidFill>
                <a:latin typeface="+mn-lt"/>
                <a:ea typeface="+mn-ea"/>
                <a:cs typeface="+mn-cs"/>
                <a:sym typeface="Arial Narrow"/>
              </a:defRPr>
            </a:pPr>
            <a:r>
              <a:rPr lang="ru-RU" sz="4000" b="1" dirty="0" smtClean="0"/>
              <a:t>Стенография – </a:t>
            </a:r>
            <a:r>
              <a:rPr lang="ru-RU" sz="4000" dirty="0" smtClean="0"/>
              <a:t>набор средств и методов скрытия факта передачи сообщения</a:t>
            </a:r>
          </a:p>
          <a:p>
            <a:pPr algn="l">
              <a:defRPr sz="2800">
                <a:solidFill>
                  <a:srgbClr val="253957"/>
                </a:solidFill>
                <a:latin typeface="+mn-lt"/>
                <a:ea typeface="+mn-ea"/>
                <a:cs typeface="+mn-cs"/>
                <a:sym typeface="Arial Narrow"/>
              </a:defRPr>
            </a:pPr>
            <a:r>
              <a:rPr lang="ru-RU" sz="4000" b="1" dirty="0" smtClean="0"/>
              <a:t>Шифр – </a:t>
            </a:r>
            <a:r>
              <a:rPr lang="ru-RU" sz="4000" dirty="0" smtClean="0"/>
              <a:t>способ, метод преобразования информации с целью ее защиты от незаконных пользователей</a:t>
            </a:r>
            <a:endParaRPr sz="40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Что такое Криптография</a:t>
            </a:r>
            <a:endParaRPr dirty="0"/>
          </a:p>
          <a:p>
            <a:pPr algn="l">
              <a:defRPr sz="4200">
                <a:solidFill>
                  <a:srgbClr val="253957"/>
                </a:solidFill>
                <a:latin typeface="+mn-lt"/>
                <a:ea typeface="+mn-ea"/>
                <a:cs typeface="+mn-cs"/>
                <a:sym typeface="Arial Narrow"/>
              </a:defRPr>
            </a:pPr>
            <a:r>
              <a:rPr lang="ru-RU" dirty="0" smtClean="0"/>
              <a:t>Как можно представить объект криптографии?</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993904"/>
            <a:ext cx="9262743"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А, В – законные пользователи</a:t>
            </a:r>
          </a:p>
          <a:p>
            <a:pPr algn="l">
              <a:defRPr sz="2800">
                <a:solidFill>
                  <a:srgbClr val="253957"/>
                </a:solidFill>
                <a:latin typeface="+mn-lt"/>
                <a:ea typeface="+mn-ea"/>
                <a:cs typeface="+mn-cs"/>
                <a:sym typeface="Arial Narrow"/>
              </a:defRPr>
            </a:pPr>
            <a:r>
              <a:rPr lang="ru-RU" sz="4000" b="1" dirty="0" smtClean="0"/>
              <a:t>П – незаконный пользователь</a:t>
            </a:r>
          </a:p>
          <a:p>
            <a:pPr algn="l">
              <a:defRPr sz="2800">
                <a:solidFill>
                  <a:srgbClr val="253957"/>
                </a:solidFill>
                <a:latin typeface="+mn-lt"/>
                <a:ea typeface="+mn-ea"/>
                <a:cs typeface="+mn-cs"/>
                <a:sym typeface="Arial Narrow"/>
              </a:defRPr>
            </a:pPr>
            <a:r>
              <a:rPr lang="ru-RU" sz="4000" b="1" dirty="0" smtClean="0"/>
              <a:t>Происходящие процессы</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Шифрование</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Дешифрование</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Вскрытие шрифта</a:t>
            </a:r>
            <a:endParaRPr sz="4000" b="1"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smtClean="0"/>
              <a:t>Прикладная математика</a:t>
            </a: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1030" name="Picture 6" descr="https://wiki.soiro.ru/images/%D0%9E%D0%B1%D1%8A%D0%B5%D0%BA%D1%82_%D0%BA%D1%80%D0%B8%D0%BF%D1%82%D0%BE%D0%B3%D1%80%D0%B0%D1%84%D0%B8%D0%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2160" y="5777880"/>
            <a:ext cx="821242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20768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Что такое Криптография</a:t>
            </a:r>
            <a:endParaRPr dirty="0"/>
          </a:p>
          <a:p>
            <a:pPr algn="l">
              <a:defRPr sz="4200">
                <a:solidFill>
                  <a:srgbClr val="253957"/>
                </a:solidFill>
                <a:latin typeface="+mn-lt"/>
                <a:ea typeface="+mn-ea"/>
                <a:cs typeface="+mn-cs"/>
                <a:sym typeface="Arial Narrow"/>
              </a:defRPr>
            </a:pPr>
            <a:r>
              <a:rPr lang="ru-RU" dirty="0" smtClean="0"/>
              <a:t>Как можно представить объект криптографии?</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5" y="5993904"/>
            <a:ext cx="568863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Шифр «</a:t>
            </a:r>
            <a:r>
              <a:rPr lang="ru-RU" sz="4000" b="1" dirty="0" err="1" smtClean="0"/>
              <a:t>Сциталь</a:t>
            </a:r>
            <a:r>
              <a:rPr lang="ru-RU" sz="4000" b="1" dirty="0" smtClean="0"/>
              <a:t>»</a:t>
            </a:r>
          </a:p>
          <a:p>
            <a:pPr algn="l">
              <a:defRPr sz="2800">
                <a:solidFill>
                  <a:srgbClr val="253957"/>
                </a:solidFill>
                <a:latin typeface="+mn-lt"/>
                <a:ea typeface="+mn-ea"/>
                <a:cs typeface="+mn-cs"/>
                <a:sym typeface="Arial Narrow"/>
              </a:defRPr>
            </a:pPr>
            <a:r>
              <a:rPr lang="ru-RU" sz="4000" b="1" dirty="0" smtClean="0"/>
              <a:t>Шифр перестановки</a:t>
            </a:r>
          </a:p>
          <a:p>
            <a:pPr algn="l">
              <a:defRPr sz="2800">
                <a:solidFill>
                  <a:srgbClr val="253957"/>
                </a:solidFill>
                <a:latin typeface="+mn-lt"/>
                <a:ea typeface="+mn-ea"/>
                <a:cs typeface="+mn-cs"/>
                <a:sym typeface="Arial Narrow"/>
              </a:defRPr>
            </a:pPr>
            <a:r>
              <a:rPr lang="ru-RU" sz="4000" b="1" dirty="0" smtClean="0"/>
              <a:t>КРИПТОГРАФИЯ  =</a:t>
            </a:r>
            <a:r>
              <a:rPr lang="en-GB" sz="4000" b="1" dirty="0" smtClean="0"/>
              <a:t>&gt; </a:t>
            </a:r>
            <a:r>
              <a:rPr lang="ru-RU" sz="4000" b="1" dirty="0" smtClean="0"/>
              <a:t>РПОРФЯКИТГАИ</a:t>
            </a:r>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sz="4000" b="1"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smtClean="0"/>
              <a:t>Прикладная математика</a:t>
            </a: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079432" y="5993904"/>
            <a:ext cx="568863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Шифр Цезаря</a:t>
            </a:r>
          </a:p>
          <a:p>
            <a:pPr algn="l">
              <a:defRPr sz="2800">
                <a:solidFill>
                  <a:srgbClr val="253957"/>
                </a:solidFill>
                <a:latin typeface="+mn-lt"/>
                <a:ea typeface="+mn-ea"/>
                <a:cs typeface="+mn-cs"/>
                <a:sym typeface="Arial Narrow"/>
              </a:defRPr>
            </a:pPr>
            <a:r>
              <a:rPr lang="ru-RU" sz="4000" b="1" dirty="0" smtClean="0"/>
              <a:t>Шифр замены</a:t>
            </a:r>
          </a:p>
          <a:p>
            <a:pPr algn="l">
              <a:defRPr sz="2800">
                <a:solidFill>
                  <a:srgbClr val="253957"/>
                </a:solidFill>
                <a:latin typeface="+mn-lt"/>
                <a:ea typeface="+mn-ea"/>
                <a:cs typeface="+mn-cs"/>
                <a:sym typeface="Arial Narrow"/>
              </a:defRPr>
            </a:pPr>
            <a:r>
              <a:rPr lang="ru-RU" sz="4000" b="1" dirty="0" smtClean="0"/>
              <a:t>КРИПТОГРАФИЯ =</a:t>
            </a:r>
            <a:r>
              <a:rPr lang="en-GB" sz="4000" b="1" dirty="0" smtClean="0"/>
              <a:t>&gt;</a:t>
            </a:r>
            <a:r>
              <a:rPr lang="ru-RU" sz="4000" b="1" dirty="0" smtClean="0"/>
              <a:t> </a:t>
            </a:r>
            <a:r>
              <a:rPr lang="ru-RU" sz="4000" b="1" dirty="0">
                <a:sym typeface="Arial Narrow"/>
              </a:rPr>
              <a:t>НУЛТХСЁУГЧЛВ</a:t>
            </a:r>
            <a:r>
              <a:rPr lang="en-GB" sz="4000" b="1" dirty="0" smtClean="0"/>
              <a:t> </a:t>
            </a:r>
            <a:endParaRPr lang="en-GB" sz="4000" b="1" dirty="0"/>
          </a:p>
          <a:p>
            <a:pPr algn="l">
              <a:defRPr sz="2800">
                <a:solidFill>
                  <a:srgbClr val="253957"/>
                </a:solidFill>
                <a:latin typeface="+mn-lt"/>
                <a:ea typeface="+mn-ea"/>
                <a:cs typeface="+mn-cs"/>
                <a:sym typeface="Arial Narrow"/>
              </a:defRPr>
            </a:pPr>
            <a:endParaRPr sz="4000" b="1" dirty="0"/>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7880632" y="5993408"/>
            <a:ext cx="568863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Шифр </a:t>
            </a:r>
            <a:r>
              <a:rPr lang="ru-RU" sz="4000" b="1" dirty="0" err="1" smtClean="0"/>
              <a:t>Вижинера</a:t>
            </a:r>
            <a:endParaRPr lang="ru-RU" sz="4000" b="1" dirty="0" smtClean="0"/>
          </a:p>
          <a:p>
            <a:pPr algn="l">
              <a:defRPr sz="2800">
                <a:solidFill>
                  <a:srgbClr val="253957"/>
                </a:solidFill>
                <a:latin typeface="+mn-lt"/>
                <a:ea typeface="+mn-ea"/>
                <a:cs typeface="+mn-cs"/>
                <a:sym typeface="Arial Narrow"/>
              </a:defRPr>
            </a:pPr>
            <a:r>
              <a:rPr lang="ru-RU" sz="4000" b="1" dirty="0" smtClean="0"/>
              <a:t>Шифр замены с ключом</a:t>
            </a:r>
          </a:p>
          <a:p>
            <a:pPr algn="l">
              <a:defRPr sz="2800">
                <a:solidFill>
                  <a:srgbClr val="253957"/>
                </a:solidFill>
                <a:latin typeface="+mn-lt"/>
                <a:ea typeface="+mn-ea"/>
                <a:cs typeface="+mn-cs"/>
                <a:sym typeface="Arial Narrow"/>
              </a:defRPr>
            </a:pPr>
            <a:r>
              <a:rPr lang="ru-RU" sz="4000" b="1" dirty="0" smtClean="0"/>
              <a:t>Ключ – ВАЗА</a:t>
            </a:r>
            <a:endParaRPr lang="en-US" sz="4000" b="1" dirty="0" smtClean="0"/>
          </a:p>
          <a:p>
            <a:pPr algn="l">
              <a:defRPr sz="2800">
                <a:solidFill>
                  <a:srgbClr val="253957"/>
                </a:solidFill>
                <a:latin typeface="+mn-lt"/>
                <a:ea typeface="+mn-ea"/>
                <a:cs typeface="+mn-cs"/>
                <a:sym typeface="Arial Narrow"/>
              </a:defRPr>
            </a:pPr>
            <a:r>
              <a:rPr lang="en-US" sz="4000" b="1" dirty="0" smtClean="0"/>
              <a:t>3191 3191 …</a:t>
            </a:r>
            <a:endParaRPr lang="ru-RU" sz="4000" b="1" dirty="0" smtClean="0"/>
          </a:p>
          <a:p>
            <a:pPr algn="l">
              <a:defRPr sz="2800">
                <a:solidFill>
                  <a:srgbClr val="253957"/>
                </a:solidFill>
                <a:latin typeface="+mn-lt"/>
                <a:ea typeface="+mn-ea"/>
                <a:cs typeface="+mn-cs"/>
                <a:sym typeface="Arial Narrow"/>
              </a:defRPr>
            </a:pPr>
            <a:r>
              <a:rPr lang="ru-RU" sz="4000" b="1" dirty="0" smtClean="0"/>
              <a:t>КРИПТОГРАФИЯ =</a:t>
            </a:r>
            <a:r>
              <a:rPr lang="en-GB" sz="4000" b="1" dirty="0" smtClean="0"/>
              <a:t>&gt; </a:t>
            </a:r>
            <a:r>
              <a:rPr lang="ru-RU" sz="4000" b="1" dirty="0">
                <a:sym typeface="Arial Narrow"/>
              </a:rPr>
              <a:t>НССРХПЛСГХСА</a:t>
            </a:r>
            <a:endParaRPr sz="4000" b="1" dirty="0"/>
          </a:p>
        </p:txBody>
      </p:sp>
      <p:pic>
        <p:nvPicPr>
          <p:cNvPr id="2050" name="Picture 2" descr="https://s4.thingpic.com/images/As/NyxGsnQGwGjwCzTftTqVyeC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88" y="10098360"/>
            <a:ext cx="4953942" cy="2833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tdata.ru/u3/photo4772/20987005407-0/origin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7277" y="7705699"/>
            <a:ext cx="5981700" cy="598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047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Что такое Криптография</a:t>
            </a:r>
            <a:endParaRPr dirty="0"/>
          </a:p>
          <a:p>
            <a:pPr algn="l">
              <a:defRPr sz="4200">
                <a:solidFill>
                  <a:srgbClr val="253957"/>
                </a:solidFill>
                <a:latin typeface="+mn-lt"/>
                <a:ea typeface="+mn-ea"/>
                <a:cs typeface="+mn-cs"/>
                <a:sym typeface="Arial Narrow"/>
              </a:defRPr>
            </a:pPr>
            <a:r>
              <a:rPr lang="ru-RU" dirty="0" smtClean="0"/>
              <a:t>Что такое ключ и стойкость шрифта</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993904"/>
            <a:ext cx="87849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Атака на шифр – попытка его вскрытия</a:t>
            </a:r>
          </a:p>
          <a:p>
            <a:pPr algn="l">
              <a:defRPr sz="2800">
                <a:solidFill>
                  <a:srgbClr val="253957"/>
                </a:solidFill>
                <a:latin typeface="+mn-lt"/>
                <a:ea typeface="+mn-ea"/>
                <a:cs typeface="+mn-cs"/>
                <a:sym typeface="Arial Narrow"/>
              </a:defRPr>
            </a:pPr>
            <a:r>
              <a:rPr lang="ru-RU" sz="4000" b="1" dirty="0" smtClean="0"/>
              <a:t> </a:t>
            </a:r>
          </a:p>
          <a:p>
            <a:pPr algn="l">
              <a:defRPr sz="2800">
                <a:solidFill>
                  <a:srgbClr val="253957"/>
                </a:solidFill>
                <a:latin typeface="+mn-lt"/>
                <a:ea typeface="+mn-ea"/>
                <a:cs typeface="+mn-cs"/>
                <a:sym typeface="Arial Narrow"/>
              </a:defRPr>
            </a:pPr>
            <a:r>
              <a:rPr lang="ru-RU" sz="4000" b="1" dirty="0" smtClean="0"/>
              <a:t>Стойкость шифра – способность шифра противостоять всевозможным атакам на него</a:t>
            </a:r>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sz="4000" b="1"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smtClean="0"/>
              <a:t>Прикладная математика</a:t>
            </a: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3074" name="Picture 2" descr="https://poznayka.org/baza1/415995167019.files/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5096" y="5286012"/>
            <a:ext cx="12004598" cy="596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3113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Математические основы</a:t>
            </a:r>
            <a:endParaRPr dirty="0"/>
          </a:p>
          <a:p>
            <a:pPr algn="l">
              <a:defRPr sz="4200">
                <a:solidFill>
                  <a:srgbClr val="253957"/>
                </a:solidFill>
                <a:latin typeface="+mn-lt"/>
                <a:ea typeface="+mn-ea"/>
                <a:cs typeface="+mn-cs"/>
                <a:sym typeface="Arial Narrow"/>
              </a:defRPr>
            </a:pPr>
            <a:r>
              <a:rPr lang="ru-RU" dirty="0" smtClean="0"/>
              <a:t>Приведение любой информации к двоичному виду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993904"/>
            <a:ext cx="87849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Двоичная система счисления</a:t>
            </a:r>
          </a:p>
          <a:p>
            <a:pPr algn="l">
              <a:defRPr sz="2800">
                <a:solidFill>
                  <a:srgbClr val="253957"/>
                </a:solidFill>
                <a:latin typeface="+mn-lt"/>
                <a:ea typeface="+mn-ea"/>
                <a:cs typeface="+mn-cs"/>
                <a:sym typeface="Arial Narrow"/>
              </a:defRPr>
            </a:pPr>
            <a:r>
              <a:rPr lang="ru-RU" sz="4000" b="1" dirty="0" smtClean="0"/>
              <a:t>100101 = 37</a:t>
            </a:r>
          </a:p>
          <a:p>
            <a:pPr algn="l">
              <a:defRPr sz="2800">
                <a:solidFill>
                  <a:srgbClr val="253957"/>
                </a:solidFill>
                <a:latin typeface="+mn-lt"/>
                <a:ea typeface="+mn-ea"/>
                <a:cs typeface="+mn-cs"/>
                <a:sym typeface="Arial Narrow"/>
              </a:defRPr>
            </a:pPr>
            <a:r>
              <a:rPr lang="ru-RU" sz="4000" b="1" dirty="0" smtClean="0"/>
              <a:t>1100 = 12</a:t>
            </a:r>
          </a:p>
          <a:p>
            <a:pPr algn="l">
              <a:defRPr sz="2800">
                <a:solidFill>
                  <a:srgbClr val="253957"/>
                </a:solidFill>
                <a:latin typeface="+mn-lt"/>
                <a:ea typeface="+mn-ea"/>
                <a:cs typeface="+mn-cs"/>
                <a:sym typeface="Arial Narrow"/>
              </a:defRPr>
            </a:pPr>
            <a:r>
              <a:rPr lang="ru-RU" sz="4000" b="1" dirty="0" smtClean="0"/>
              <a:t>Любое число можно представить в виде суммы степеней двойки</a:t>
            </a:r>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sz="4000" b="1"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smtClean="0"/>
              <a:t>Прикладная математика</a:t>
            </a: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890401" y="4078103"/>
            <a:ext cx="8784975" cy="1699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Мотивация – вся цифровая информация хранится в двоичной системе счисления</a:t>
            </a:r>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sz="4000" b="1" dirty="0"/>
          </a:p>
        </p:txBody>
      </p:sp>
    </p:spTree>
    <p:extLst>
      <p:ext uri="{BB962C8B-B14F-4D97-AF65-F5344CB8AC3E}">
        <p14:creationId xmlns:p14="http://schemas.microsoft.com/office/powerpoint/2010/main" val="933907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Математические основы</a:t>
            </a:r>
            <a:endParaRPr dirty="0"/>
          </a:p>
          <a:p>
            <a:pPr algn="l">
              <a:defRPr sz="4200">
                <a:solidFill>
                  <a:srgbClr val="253957"/>
                </a:solidFill>
                <a:latin typeface="+mn-lt"/>
                <a:ea typeface="+mn-ea"/>
                <a:cs typeface="+mn-cs"/>
                <a:sym typeface="Arial Narrow"/>
              </a:defRPr>
            </a:pPr>
            <a:r>
              <a:rPr lang="ru-RU" dirty="0" smtClean="0"/>
              <a:t>Случайность и закономерность в случайных последовательностях </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6744" y="5993904"/>
            <a:ext cx="87849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Последовательности:</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Детерминированные (арифметическая, геометрическая прогрессии, многочлены)</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Случайные последовательности (последовательность орлов и решек, при подбрасывании монеты)</a:t>
            </a:r>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sz="4000" b="1"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smtClean="0"/>
              <a:t>Прикладная математика</a:t>
            </a:r>
            <a:endParaRPr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416136" y="5993408"/>
            <a:ext cx="87849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000" b="1" dirty="0" smtClean="0"/>
              <a:t>Псевдослучайный генератор:</a:t>
            </a:r>
          </a:p>
          <a:p>
            <a:pPr algn="l">
              <a:defRPr sz="2800">
                <a:solidFill>
                  <a:srgbClr val="253957"/>
                </a:solidFill>
                <a:latin typeface="+mn-lt"/>
                <a:ea typeface="+mn-ea"/>
                <a:cs typeface="+mn-cs"/>
                <a:sym typeface="Arial Narrow"/>
              </a:defRPr>
            </a:pPr>
            <a:r>
              <a:rPr lang="ru-RU" sz="4000" b="1" dirty="0" smtClean="0"/>
              <a:t>Датчик случайных чисел</a:t>
            </a:r>
          </a:p>
          <a:p>
            <a:pPr algn="l">
              <a:defRPr sz="2800">
                <a:solidFill>
                  <a:srgbClr val="253957"/>
                </a:solidFill>
                <a:latin typeface="+mn-lt"/>
                <a:ea typeface="+mn-ea"/>
                <a:cs typeface="+mn-cs"/>
                <a:sym typeface="Arial Narrow"/>
              </a:defRPr>
            </a:pPr>
            <a:r>
              <a:rPr lang="ru-RU" sz="4000" b="1" dirty="0" smtClean="0"/>
              <a:t>Линейный конгруэнтный метод</a:t>
            </a:r>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sz="4000" b="1" dirty="0"/>
          </a:p>
        </p:txBody>
      </p:sp>
      <p:pic>
        <p:nvPicPr>
          <p:cNvPr id="4098" name="Picture 2" descr="https://sun9-62.userapi.com/x6JoNHmcYEWEmTeO7aZvu52E_055E_n88y596Q/dJOL5QjzzJ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019" y="7866112"/>
            <a:ext cx="12543866" cy="226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9699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extLst/>
          </a:blip>
          <a:stretch>
            <a:fillRect/>
          </a:stretch>
        </p:blipFill>
        <p:spPr>
          <a:xfrm>
            <a:off x="10594075" y="4920064"/>
            <a:ext cx="3195850" cy="3090059"/>
          </a:xfrm>
          <a:prstGeom prst="rect">
            <a:avLst/>
          </a:prstGeom>
          <a:ln w="12700">
            <a:miter lim="400000"/>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111</TotalTime>
  <Words>282</Words>
  <Application>Microsoft Office PowerPoint</Application>
  <PresentationFormat>Произвольный</PresentationFormat>
  <Paragraphs>71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Бегунова Анна</dc:creator>
  <cp:lastModifiedBy>Пользователь Windows</cp:lastModifiedBy>
  <cp:revision>12</cp:revision>
  <dcterms:modified xsi:type="dcterms:W3CDTF">2020-10-10T12:31:51Z</dcterms:modified>
</cp:coreProperties>
</file>