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64" r:id="rId4"/>
    <p:sldId id="265" r:id="rId5"/>
    <p:sldId id="266" r:id="rId6"/>
    <p:sldId id="263"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p:scale>
          <a:sx n="38" d="100"/>
          <a:sy n="38" d="100"/>
        </p:scale>
        <p:origin x="-486" y="16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70377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542832" y="3071876"/>
            <a:ext cx="13716046" cy="18088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smtClean="0"/>
              <a:t>Математика и криптография</a:t>
            </a:r>
            <a:endParaRPr dirty="0"/>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smtClean="0"/>
              <a:t>Тема-1: Криптография</a:t>
            </a:r>
            <a:endParaRPr dirty="0"/>
          </a:p>
        </p:txBody>
      </p:sp>
      <p:sp>
        <p:nvSpPr>
          <p:cNvPr id="54" name="Название подразделения,  лаборатории, факультета и т.д."/>
          <p:cNvSpPr txBox="1"/>
          <p:nvPr/>
        </p:nvSpPr>
        <p:spPr>
          <a:xfrm>
            <a:off x="6575376" y="612273"/>
            <a:ext cx="17267085" cy="14369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smtClean="0"/>
              <a:t>Прикладная математика</a:t>
            </a:r>
          </a:p>
          <a:p>
            <a:pPr algn="l">
              <a:defRPr sz="4200">
                <a:solidFill>
                  <a:srgbClr val="253957"/>
                </a:solidFill>
                <a:latin typeface="+mn-lt"/>
                <a:ea typeface="+mn-ea"/>
                <a:cs typeface="+mn-cs"/>
                <a:sym typeface="Arial Narrow"/>
              </a:defRPr>
            </a:pPr>
            <a:r>
              <a:rPr lang="ru-RU" dirty="0" smtClean="0"/>
              <a:t>Кружок для учеников 7-9 класса на базе факультета математики ВШЭ</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a:t>
            </a:r>
            <a:r>
              <a:rPr lang="ru-RU" dirty="0" smtClean="0"/>
              <a:t>2020</a:t>
            </a:r>
            <a:endParaRPr dirty="0"/>
          </a:p>
        </p:txBody>
      </p:sp>
      <p:pic>
        <p:nvPicPr>
          <p:cNvPr id="56" name="Изображение" descr="Изображение"/>
          <p:cNvPicPr>
            <a:picLocks noChangeAspect="1"/>
          </p:cNvPicPr>
          <p:nvPr/>
        </p:nvPicPr>
        <p:blipFill>
          <a:blip r:embed="rId3">
            <a:extLst/>
          </a:blip>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Математические основы</a:t>
            </a:r>
            <a:endParaRPr dirty="0"/>
          </a:p>
          <a:p>
            <a:pPr algn="l">
              <a:defRPr sz="4200">
                <a:solidFill>
                  <a:srgbClr val="253957"/>
                </a:solidFill>
                <a:latin typeface="+mn-lt"/>
                <a:ea typeface="+mn-ea"/>
                <a:cs typeface="+mn-cs"/>
                <a:sym typeface="Arial Narrow"/>
              </a:defRPr>
            </a:pPr>
            <a:r>
              <a:rPr lang="ru-RU" dirty="0" smtClean="0"/>
              <a:t>Что такое алгоритм и его сложность?</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4"/>
            <a:ext cx="9262743"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Алгоритм </a:t>
            </a:r>
            <a:r>
              <a:rPr lang="ru-RU" sz="4000" dirty="0" smtClean="0"/>
              <a:t>это, говоря неформально, четко описанная последовательность действий, приводящая к определенному результату </a:t>
            </a:r>
          </a:p>
          <a:p>
            <a:pPr algn="l">
              <a:defRPr sz="2800">
                <a:solidFill>
                  <a:srgbClr val="253957"/>
                </a:solidFill>
                <a:latin typeface="+mn-lt"/>
                <a:ea typeface="+mn-ea"/>
                <a:cs typeface="+mn-cs"/>
                <a:sym typeface="Arial Narrow"/>
              </a:defRPr>
            </a:pPr>
            <a:endParaRPr lang="ru-RU" sz="4000" b="1" dirty="0"/>
          </a:p>
          <a:p>
            <a:pPr algn="l">
              <a:defRPr sz="2800">
                <a:solidFill>
                  <a:srgbClr val="253957"/>
                </a:solidFill>
                <a:latin typeface="+mn-lt"/>
                <a:ea typeface="+mn-ea"/>
                <a:cs typeface="+mn-cs"/>
                <a:sym typeface="Arial Narrow"/>
              </a:defRPr>
            </a:pPr>
            <a:r>
              <a:rPr lang="ru-RU" sz="4000" dirty="0" smtClean="0"/>
              <a:t>Пример</a:t>
            </a:r>
            <a:r>
              <a:rPr lang="ru-RU" sz="4000" b="1" dirty="0" smtClean="0"/>
              <a:t> бытового алгоритма – </a:t>
            </a:r>
            <a:r>
              <a:rPr lang="ru-RU" sz="4000" dirty="0" smtClean="0"/>
              <a:t>кулинарный рецепт</a:t>
            </a:r>
          </a:p>
          <a:p>
            <a:pPr algn="l">
              <a:defRPr sz="2800">
                <a:solidFill>
                  <a:srgbClr val="253957"/>
                </a:solidFill>
                <a:latin typeface="+mn-lt"/>
                <a:ea typeface="+mn-ea"/>
                <a:cs typeface="+mn-cs"/>
                <a:sym typeface="Arial Narrow"/>
              </a:defRPr>
            </a:pPr>
            <a:r>
              <a:rPr lang="ru-RU" sz="4000" b="1" dirty="0" smtClean="0"/>
              <a:t>Математический алгоритм – </a:t>
            </a:r>
            <a:r>
              <a:rPr lang="ru-RU" sz="4000" dirty="0" smtClean="0"/>
              <a:t>алгоритм Евклида</a:t>
            </a:r>
            <a:endParaRPr lang="ru-RU" sz="4000" dirty="0" smtClean="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02475" y="5993904"/>
            <a:ext cx="10760827"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Важное понятие – сложность алгоритма</a:t>
            </a:r>
          </a:p>
          <a:p>
            <a:pPr algn="l">
              <a:defRPr sz="2800">
                <a:solidFill>
                  <a:srgbClr val="253957"/>
                </a:solidFill>
                <a:latin typeface="+mn-lt"/>
                <a:ea typeface="+mn-ea"/>
                <a:cs typeface="+mn-cs"/>
                <a:sym typeface="Arial Narrow"/>
              </a:defRPr>
            </a:pPr>
            <a:r>
              <a:rPr lang="ru-RU" sz="4000" b="1" dirty="0" smtClean="0"/>
              <a:t>Сложность бывает: </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Линейная</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Полиномиальная </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Экспоненциальная</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Математические основы</a:t>
            </a:r>
            <a:endParaRPr dirty="0"/>
          </a:p>
          <a:p>
            <a:pPr algn="l">
              <a:defRPr sz="4200">
                <a:solidFill>
                  <a:srgbClr val="253957"/>
                </a:solidFill>
                <a:latin typeface="+mn-lt"/>
                <a:ea typeface="+mn-ea"/>
                <a:cs typeface="+mn-cs"/>
                <a:sym typeface="Arial Narrow"/>
              </a:defRPr>
            </a:pPr>
            <a:r>
              <a:rPr lang="ru-RU" dirty="0" smtClean="0"/>
              <a:t>Абсолютно стойкий шифр</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4"/>
            <a:ext cx="9262743"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Пример такого шифра – побитовое сложение текста и ключа одинаковой длины</a:t>
            </a:r>
          </a:p>
          <a:p>
            <a:pPr algn="l">
              <a:defRPr sz="2800">
                <a:solidFill>
                  <a:srgbClr val="253957"/>
                </a:solidFill>
                <a:latin typeface="+mn-lt"/>
                <a:ea typeface="+mn-ea"/>
                <a:cs typeface="+mn-cs"/>
                <a:sym typeface="Arial Narrow"/>
              </a:defRPr>
            </a:pPr>
            <a:r>
              <a:rPr lang="ru-RU" sz="4000" b="1" dirty="0" smtClean="0"/>
              <a:t>1+1=0</a:t>
            </a:r>
          </a:p>
          <a:p>
            <a:pPr algn="l">
              <a:defRPr sz="2800">
                <a:solidFill>
                  <a:srgbClr val="253957"/>
                </a:solidFill>
                <a:latin typeface="+mn-lt"/>
                <a:ea typeface="+mn-ea"/>
                <a:cs typeface="+mn-cs"/>
                <a:sym typeface="Arial Narrow"/>
              </a:defRPr>
            </a:pPr>
            <a:r>
              <a:rPr lang="ru-RU" sz="4000" b="1" dirty="0" smtClean="0"/>
              <a:t>0+1=1</a:t>
            </a:r>
          </a:p>
          <a:p>
            <a:pPr algn="l">
              <a:defRPr sz="2800">
                <a:solidFill>
                  <a:srgbClr val="253957"/>
                </a:solidFill>
                <a:latin typeface="+mn-lt"/>
                <a:ea typeface="+mn-ea"/>
                <a:cs typeface="+mn-cs"/>
                <a:sym typeface="Arial Narrow"/>
              </a:defRPr>
            </a:pPr>
            <a:r>
              <a:rPr lang="ru-RU" sz="4000" b="1" dirty="0" smtClean="0"/>
              <a:t>1+0=1</a:t>
            </a:r>
          </a:p>
          <a:p>
            <a:pPr algn="l">
              <a:defRPr sz="2800">
                <a:solidFill>
                  <a:srgbClr val="253957"/>
                </a:solidFill>
                <a:latin typeface="+mn-lt"/>
                <a:ea typeface="+mn-ea"/>
                <a:cs typeface="+mn-cs"/>
                <a:sym typeface="Arial Narrow"/>
              </a:defRPr>
            </a:pPr>
            <a:r>
              <a:rPr lang="ru-RU" sz="4000" b="1" dirty="0" smtClean="0"/>
              <a:t>0+0=0</a:t>
            </a:r>
            <a:endParaRPr lang="ru-RU" sz="4000" dirty="0" smtClean="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02475" y="5993904"/>
            <a:ext cx="10760827"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Для абсолютной стойкости необходимо:</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Полная случайность ключа</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Длина ключа совпадает с длиной текста</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Однократность использования ключа</a:t>
            </a:r>
          </a:p>
        </p:txBody>
      </p:sp>
    </p:spTree>
    <p:extLst>
      <p:ext uri="{BB962C8B-B14F-4D97-AF65-F5344CB8AC3E}">
        <p14:creationId xmlns:p14="http://schemas.microsoft.com/office/powerpoint/2010/main" val="394512705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Математические основы</a:t>
            </a:r>
            <a:endParaRPr dirty="0"/>
          </a:p>
          <a:p>
            <a:pPr algn="l">
              <a:defRPr sz="4200">
                <a:solidFill>
                  <a:srgbClr val="253957"/>
                </a:solidFill>
                <a:latin typeface="+mn-lt"/>
                <a:ea typeface="+mn-ea"/>
                <a:cs typeface="+mn-cs"/>
                <a:sym typeface="Arial Narrow"/>
              </a:defRPr>
            </a:pPr>
            <a:r>
              <a:rPr lang="ru-RU" dirty="0" smtClean="0"/>
              <a:t>Стойкость шифра на практике</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4"/>
            <a:ext cx="9262743" cy="72728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Оценка сложности на практике:</a:t>
            </a:r>
            <a:r>
              <a:rPr lang="ru-RU" sz="4000" dirty="0"/>
              <a:t> </a:t>
            </a:r>
            <a:r>
              <a:rPr lang="ru-RU" sz="4000" dirty="0" smtClean="0"/>
              <a:t>необходимо мысленно встать на место противника и моделировать возможные атаки на шифр. Наилучший из полученных алгоритмов использовать для оценки стойкости (точная оценка – невозможна)</a:t>
            </a:r>
          </a:p>
          <a:p>
            <a:pPr algn="l">
              <a:defRPr sz="2800">
                <a:solidFill>
                  <a:srgbClr val="253957"/>
                </a:solidFill>
                <a:latin typeface="+mn-lt"/>
                <a:ea typeface="+mn-ea"/>
                <a:cs typeface="+mn-cs"/>
                <a:sym typeface="Arial Narrow"/>
              </a:defRPr>
            </a:pPr>
            <a:r>
              <a:rPr lang="ru-RU" sz="4000" b="1" dirty="0" smtClean="0"/>
              <a:t>Например, любой естественный язык:</a:t>
            </a:r>
          </a:p>
          <a:p>
            <a:pPr marL="742950" indent="-742950" algn="l">
              <a:buFont typeface="+mj-lt"/>
              <a:buAutoNum type="arabicPeriod"/>
              <a:defRPr sz="2800">
                <a:solidFill>
                  <a:srgbClr val="253957"/>
                </a:solidFill>
                <a:latin typeface="+mn-lt"/>
                <a:ea typeface="+mn-ea"/>
                <a:cs typeface="+mn-cs"/>
                <a:sym typeface="Arial Narrow"/>
              </a:defRPr>
            </a:pPr>
            <a:r>
              <a:rPr lang="ru-RU" sz="4000" b="1" dirty="0" smtClean="0"/>
              <a:t>Обладает закономерностью в частотности букв</a:t>
            </a:r>
          </a:p>
          <a:p>
            <a:pPr marL="742950" indent="-742950" algn="l">
              <a:buFont typeface="+mj-lt"/>
              <a:buAutoNum type="arabicPeriod"/>
              <a:defRPr sz="2800">
                <a:solidFill>
                  <a:srgbClr val="253957"/>
                </a:solidFill>
                <a:latin typeface="+mn-lt"/>
                <a:ea typeface="+mn-ea"/>
                <a:cs typeface="+mn-cs"/>
                <a:sym typeface="Arial Narrow"/>
              </a:defRPr>
            </a:pPr>
            <a:r>
              <a:rPr lang="ru-RU" sz="4000" b="1" dirty="0" smtClean="0"/>
              <a:t>Является избыточным (т.е. можно понять смысл слова, не зная все буквы)</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408024" y="2972786"/>
            <a:ext cx="10760827"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При этом не всегда необходимо производить атаку на ключ</a:t>
            </a:r>
          </a:p>
          <a:p>
            <a:pPr algn="l">
              <a:defRPr sz="2800">
                <a:solidFill>
                  <a:srgbClr val="253957"/>
                </a:solidFill>
                <a:latin typeface="+mn-lt"/>
                <a:ea typeface="+mn-ea"/>
                <a:cs typeface="+mn-cs"/>
                <a:sym typeface="Arial Narrow"/>
              </a:defRPr>
            </a:pPr>
            <a:endParaRPr lang="ru-RU" sz="4000" b="1" dirty="0" smtClean="0"/>
          </a:p>
        </p:txBody>
      </p:sp>
      <p:pic>
        <p:nvPicPr>
          <p:cNvPr id="1026" name="Picture 2" descr="https://www.litlib.net/bk/92790/image/_1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48384" y="4243002"/>
            <a:ext cx="8091264" cy="8792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44422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Математические основы</a:t>
            </a:r>
            <a:endParaRPr dirty="0"/>
          </a:p>
          <a:p>
            <a:pPr algn="l">
              <a:defRPr sz="4200">
                <a:solidFill>
                  <a:srgbClr val="253957"/>
                </a:solidFill>
                <a:latin typeface="+mn-lt"/>
                <a:ea typeface="+mn-ea"/>
                <a:cs typeface="+mn-cs"/>
                <a:sym typeface="Arial Narrow"/>
              </a:defRPr>
            </a:pPr>
            <a:r>
              <a:rPr lang="ru-RU" dirty="0" smtClean="0"/>
              <a:t>Простые числа</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4"/>
            <a:ext cx="9262743" cy="72728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Число называется простым, если оно делится только на единицу и себя. </a:t>
            </a:r>
            <a:endParaRPr lang="ru-RU" sz="4000" dirty="0"/>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Множество простых чисел бесконечно.</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Основная теорема арифметики – каждое натуральное число можно единственным образом представить в виде произведения простых чисел (с точностью до порядка сомножителей)</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Малая теорема Ферма: Если </a:t>
            </a:r>
            <a:r>
              <a:rPr lang="en-GB" sz="4000" b="1" dirty="0" smtClean="0"/>
              <a:t>p </a:t>
            </a:r>
            <a:r>
              <a:rPr lang="ru-RU" sz="4000" b="1" dirty="0" smtClean="0"/>
              <a:t>простое число, </a:t>
            </a:r>
            <a:r>
              <a:rPr lang="en-GB" sz="4000" b="1" dirty="0" smtClean="0"/>
              <a:t>a – </a:t>
            </a:r>
            <a:r>
              <a:rPr lang="ru-RU" sz="4000" b="1" dirty="0" smtClean="0"/>
              <a:t>целое число, не делящееся на </a:t>
            </a:r>
            <a:r>
              <a:rPr lang="en-GB" sz="4000" b="1" dirty="0" smtClean="0"/>
              <a:t>p</a:t>
            </a:r>
            <a:r>
              <a:rPr lang="ru-RU" sz="4000" b="1" dirty="0" smtClean="0"/>
              <a:t>, то </a:t>
            </a:r>
            <a:r>
              <a:rPr lang="en-GB" sz="4000" b="1" dirty="0" smtClean="0"/>
              <a:t>a^(p-1) – 1 </a:t>
            </a:r>
            <a:r>
              <a:rPr lang="ru-RU" sz="4000" b="1" dirty="0" smtClean="0"/>
              <a:t>делится на </a:t>
            </a:r>
            <a:r>
              <a:rPr lang="en-GB" sz="4000" b="1" dirty="0" smtClean="0"/>
              <a:t>p. </a:t>
            </a:r>
            <a:r>
              <a:rPr lang="ru-RU" sz="4000" b="1" dirty="0" smtClean="0"/>
              <a:t> </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6215098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357</TotalTime>
  <Words>260</Words>
  <Application>Microsoft Office PowerPoint</Application>
  <PresentationFormat>Произвольный</PresentationFormat>
  <Paragraphs>44</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Бегунова Анна</dc:creator>
  <cp:lastModifiedBy>Пользователь Windows</cp:lastModifiedBy>
  <cp:revision>20</cp:revision>
  <dcterms:modified xsi:type="dcterms:W3CDTF">2020-10-17T12:00:41Z</dcterms:modified>
</cp:coreProperties>
</file>