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56" r:id="rId2"/>
    <p:sldId id="257" r:id="rId3"/>
    <p:sldId id="264" r:id="rId4"/>
    <p:sldId id="265" r:id="rId5"/>
    <p:sldId id="266" r:id="rId6"/>
    <p:sldId id="263" r:id="rId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4" autoAdjust="0"/>
    <p:restoredTop sz="94660"/>
  </p:normalViewPr>
  <p:slideViewPr>
    <p:cSldViewPr>
      <p:cViewPr>
        <p:scale>
          <a:sx n="38" d="100"/>
          <a:sy n="38" d="100"/>
        </p:scale>
        <p:origin x="-486" y="162"/>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703774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9" name="Изображение"/>
          <p:cNvSpPr>
            <a:spLocks noGrp="1"/>
          </p:cNvSpPr>
          <p:nvPr>
            <p:ph type="pic" sz="half" idx="13"/>
          </p:nvPr>
        </p:nvSpPr>
        <p:spPr>
          <a:xfrm>
            <a:off x="5307210" y="892968"/>
            <a:ext cx="13751720" cy="8322470"/>
          </a:xfrm>
          <a:prstGeom prst="rect">
            <a:avLst/>
          </a:prstGeom>
        </p:spPr>
        <p:txBody>
          <a:bodyPr lIns="91439" tIns="45719" rIns="91439" bIns="45719" anchor="t">
            <a:noAutofit/>
          </a:bodyPr>
          <a:lstStyle/>
          <a:p>
            <a:endParaRPr/>
          </a:p>
        </p:txBody>
      </p:sp>
      <p:sp>
        <p:nvSpPr>
          <p:cNvPr id="10" name="Текст заголовка"/>
          <p:cNvSpPr txBox="1">
            <a:spLocks noGrp="1"/>
          </p:cNvSpPr>
          <p:nvPr>
            <p:ph type="title"/>
          </p:nvPr>
        </p:nvSpPr>
        <p:spPr>
          <a:xfrm>
            <a:off x="4833937" y="9447609"/>
            <a:ext cx="14716126" cy="2000251"/>
          </a:xfrm>
          <a:prstGeom prst="rect">
            <a:avLst/>
          </a:prstGeom>
        </p:spPr>
        <p:txBody>
          <a:bodyPr anchor="b"/>
          <a:lstStyle/>
          <a:p>
            <a:r>
              <a:t>Текст заголовка</a:t>
            </a:r>
          </a:p>
        </p:txBody>
      </p:sp>
      <p:sp>
        <p:nvSpPr>
          <p:cNvPr id="11" name="Уровень текста 1…"/>
          <p:cNvSpPr txBox="1">
            <a:spLocks noGrp="1"/>
          </p:cNvSpPr>
          <p:nvPr>
            <p:ph type="body" sz="quarter" idx="1"/>
          </p:nvPr>
        </p:nvSpPr>
        <p:spPr>
          <a:xfrm>
            <a:off x="4833937" y="11519296"/>
            <a:ext cx="14716126" cy="1589486"/>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Номер слайда"/>
          <p:cNvSpPr txBox="1">
            <a:spLocks noGrp="1"/>
          </p:cNvSpPr>
          <p:nvPr>
            <p:ph type="sldNum" sz="quarter" idx="2"/>
          </p:nvPr>
        </p:nvSpPr>
        <p:spPr>
          <a:xfrm>
            <a:off x="11935814" y="13001625"/>
            <a:ext cx="494513" cy="511175"/>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16" name="Изображение"/>
          <p:cNvSpPr>
            <a:spLocks noGrp="1"/>
          </p:cNvSpPr>
          <p:nvPr>
            <p:ph type="pic" sz="half" idx="13"/>
          </p:nvPr>
        </p:nvSpPr>
        <p:spPr>
          <a:xfrm>
            <a:off x="12495609" y="892968"/>
            <a:ext cx="7500938" cy="11572876"/>
          </a:xfrm>
          <a:prstGeom prst="rect">
            <a:avLst/>
          </a:prstGeom>
        </p:spPr>
        <p:txBody>
          <a:bodyPr lIns="91439" tIns="45719" rIns="91439" bIns="45719" anchor="t">
            <a:noAutofit/>
          </a:bodyPr>
          <a:lstStyle/>
          <a:p>
            <a:endParaRPr/>
          </a:p>
        </p:txBody>
      </p:sp>
      <p:sp>
        <p:nvSpPr>
          <p:cNvPr id="17" name="Текст заголовка"/>
          <p:cNvSpPr txBox="1">
            <a:spLocks noGrp="1"/>
          </p:cNvSpPr>
          <p:nvPr>
            <p:ph type="title"/>
          </p:nvPr>
        </p:nvSpPr>
        <p:spPr>
          <a:xfrm>
            <a:off x="4387453" y="892968"/>
            <a:ext cx="7500938" cy="5607845"/>
          </a:xfrm>
          <a:prstGeom prst="rect">
            <a:avLst/>
          </a:prstGeom>
        </p:spPr>
        <p:txBody>
          <a:bodyPr anchor="b"/>
          <a:lstStyle>
            <a:lvl1pPr>
              <a:defRPr sz="8400"/>
            </a:lvl1pPr>
          </a:lstStyle>
          <a:p>
            <a:r>
              <a:t>Текст заголовка</a:t>
            </a:r>
          </a:p>
        </p:txBody>
      </p:sp>
      <p:sp>
        <p:nvSpPr>
          <p:cNvPr id="18" name="Уровень текста 1…"/>
          <p:cNvSpPr txBox="1">
            <a:spLocks noGrp="1"/>
          </p:cNvSpPr>
          <p:nvPr>
            <p:ph type="body" sz="quarter" idx="1"/>
          </p:nvPr>
        </p:nvSpPr>
        <p:spPr>
          <a:xfrm>
            <a:off x="4387453" y="6697265"/>
            <a:ext cx="7500938" cy="5768579"/>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6542832" y="3071876"/>
            <a:ext cx="13716046" cy="18088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b"/>
          <a:lstStyle/>
          <a:p>
            <a:pPr algn="l">
              <a:defRPr sz="7000" b="1" cap="all">
                <a:solidFill>
                  <a:srgbClr val="253957"/>
                </a:solidFill>
                <a:latin typeface="+mn-lt"/>
                <a:ea typeface="+mn-ea"/>
                <a:cs typeface="+mn-cs"/>
                <a:sym typeface="Arial Narrow"/>
              </a:defRPr>
            </a:pPr>
            <a:r>
              <a:rPr lang="ru-RU" dirty="0" smtClean="0"/>
              <a:t>Математика и криптография</a:t>
            </a:r>
            <a:endParaRPr dirty="0"/>
          </a:p>
        </p:txBody>
      </p:sp>
      <p:sp>
        <p:nvSpPr>
          <p:cNvPr id="53" name="Очень крутой подзаголовок презентации"/>
          <p:cNvSpPr txBox="1"/>
          <p:nvPr/>
        </p:nvSpPr>
        <p:spPr>
          <a:xfrm>
            <a:off x="7116915" y="8929563"/>
            <a:ext cx="9443424" cy="11732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ru-RU" dirty="0" smtClean="0"/>
              <a:t>Тема-1: Криптография</a:t>
            </a:r>
            <a:endParaRPr dirty="0"/>
          </a:p>
        </p:txBody>
      </p:sp>
      <p:sp>
        <p:nvSpPr>
          <p:cNvPr id="54" name="Название подразделения,  лаборатории, факультета и т.д."/>
          <p:cNvSpPr txBox="1"/>
          <p:nvPr/>
        </p:nvSpPr>
        <p:spPr>
          <a:xfrm>
            <a:off x="6575376" y="612273"/>
            <a:ext cx="17267085" cy="14369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71437" tIns="71437" rIns="71437" bIns="71437" anchor="ctr">
            <a:spAutoFit/>
          </a:bodyPr>
          <a:lstStyle/>
          <a:p>
            <a:pPr algn="l">
              <a:defRPr sz="4200">
                <a:solidFill>
                  <a:srgbClr val="253957"/>
                </a:solidFill>
                <a:latin typeface="+mn-lt"/>
                <a:ea typeface="+mn-ea"/>
                <a:cs typeface="+mn-cs"/>
                <a:sym typeface="Arial Narrow"/>
              </a:defRPr>
            </a:pPr>
            <a:r>
              <a:rPr lang="ru-RU" dirty="0" smtClean="0"/>
              <a:t>Прикладная математика</a:t>
            </a:r>
          </a:p>
          <a:p>
            <a:pPr algn="l">
              <a:defRPr sz="4200">
                <a:solidFill>
                  <a:srgbClr val="253957"/>
                </a:solidFill>
                <a:latin typeface="+mn-lt"/>
                <a:ea typeface="+mn-ea"/>
                <a:cs typeface="+mn-cs"/>
                <a:sym typeface="Arial Narrow"/>
              </a:defRPr>
            </a:pPr>
            <a:r>
              <a:rPr lang="ru-RU" dirty="0" smtClean="0"/>
              <a:t>Кружок для учеников 7-9 класса на базе факультета математики ВШЭ</a:t>
            </a:r>
            <a:endParaRPr dirty="0"/>
          </a:p>
        </p:txBody>
      </p:sp>
      <p:sp>
        <p:nvSpPr>
          <p:cNvPr id="55" name="Москва, 2017"/>
          <p:cNvSpPr txBox="1"/>
          <p:nvPr/>
        </p:nvSpPr>
        <p:spPr>
          <a:xfrm>
            <a:off x="7116915" y="11892516"/>
            <a:ext cx="9443424" cy="5751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dirty="0" err="1"/>
              <a:t>Москва</a:t>
            </a:r>
            <a:r>
              <a:rPr dirty="0"/>
              <a:t>, </a:t>
            </a:r>
            <a:r>
              <a:rPr lang="ru-RU" dirty="0" smtClean="0"/>
              <a:t>2020</a:t>
            </a:r>
            <a:endParaRPr dirty="0"/>
          </a:p>
        </p:txBody>
      </p:sp>
      <p:pic>
        <p:nvPicPr>
          <p:cNvPr id="56" name="Изображение" descr="Изображение"/>
          <p:cNvPicPr>
            <a:picLocks noChangeAspect="1"/>
          </p:cNvPicPr>
          <p:nvPr/>
        </p:nvPicPr>
        <p:blipFill>
          <a:blip r:embed="rId3">
            <a:extLst/>
          </a:blip>
          <a:stretch>
            <a:fillRect/>
          </a:stretch>
        </p:blipFill>
        <p:spPr>
          <a:xfrm>
            <a:off x="1221970" y="1330739"/>
            <a:ext cx="2736119" cy="264554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16073440"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smtClean="0"/>
              <a:t>Криптосистема с открытым ключом</a:t>
            </a:r>
            <a:endParaRPr dirty="0"/>
          </a:p>
          <a:p>
            <a:pPr algn="l">
              <a:defRPr sz="4200">
                <a:solidFill>
                  <a:srgbClr val="253957"/>
                </a:solidFill>
                <a:latin typeface="+mn-lt"/>
                <a:ea typeface="+mn-ea"/>
                <a:cs typeface="+mn-cs"/>
                <a:sym typeface="Arial Narrow"/>
              </a:defRPr>
            </a:pPr>
            <a:r>
              <a:rPr lang="ru-RU" dirty="0" smtClean="0"/>
              <a:t>Что такое односторонняя функция? </a:t>
            </a:r>
            <a:endParaRPr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886744" y="5993904"/>
            <a:ext cx="9262743" cy="48426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2800">
                <a:solidFill>
                  <a:srgbClr val="253957"/>
                </a:solidFill>
                <a:latin typeface="+mn-lt"/>
                <a:ea typeface="+mn-ea"/>
                <a:cs typeface="+mn-cs"/>
                <a:sym typeface="Arial Narrow"/>
              </a:defRPr>
            </a:pPr>
            <a:r>
              <a:rPr lang="ru-RU" sz="4400" b="1" dirty="0" smtClean="0"/>
              <a:t>Функция </a:t>
            </a:r>
            <a:r>
              <a:rPr lang="en-GB" sz="4400" b="1" dirty="0" smtClean="0"/>
              <a:t>F:X</a:t>
            </a:r>
            <a:r>
              <a:rPr lang="ru-RU" sz="4400" b="1" dirty="0" smtClean="0">
                <a:sym typeface="Arial Narrow"/>
              </a:rPr>
              <a:t>→</a:t>
            </a:r>
            <a:r>
              <a:rPr lang="en-GB" sz="4400" b="1" dirty="0" smtClean="0">
                <a:sym typeface="Arial Narrow"/>
              </a:rPr>
              <a:t>Y </a:t>
            </a:r>
            <a:r>
              <a:rPr lang="ru-RU" sz="4400" b="1" dirty="0" smtClean="0">
                <a:sym typeface="Arial Narrow"/>
              </a:rPr>
              <a:t>называется односторонней, если:</a:t>
            </a:r>
          </a:p>
          <a:p>
            <a:pPr marL="742950" indent="-742950" algn="l">
              <a:buFont typeface="+mj-lt"/>
              <a:buAutoNum type="arabicPeriod"/>
              <a:defRPr sz="2800">
                <a:solidFill>
                  <a:srgbClr val="253957"/>
                </a:solidFill>
                <a:latin typeface="+mn-lt"/>
                <a:ea typeface="+mn-ea"/>
                <a:cs typeface="+mn-cs"/>
                <a:sym typeface="Arial Narrow"/>
              </a:defRPr>
            </a:pPr>
            <a:r>
              <a:rPr lang="ru-RU" sz="4400" b="1" dirty="0" smtClean="0">
                <a:sym typeface="Arial Narrow"/>
              </a:rPr>
              <a:t>Существует полиномиальный алгоритм вычисления значений </a:t>
            </a:r>
            <a:r>
              <a:rPr lang="en-GB" sz="4400" b="1" dirty="0" smtClean="0">
                <a:sym typeface="Arial Narrow"/>
              </a:rPr>
              <a:t>F(x)</a:t>
            </a:r>
          </a:p>
          <a:p>
            <a:pPr marL="742950" indent="-742950" algn="l">
              <a:buFont typeface="+mj-lt"/>
              <a:buAutoNum type="arabicPeriod"/>
              <a:defRPr sz="2800">
                <a:solidFill>
                  <a:srgbClr val="253957"/>
                </a:solidFill>
                <a:latin typeface="+mn-lt"/>
                <a:ea typeface="+mn-ea"/>
                <a:cs typeface="+mn-cs"/>
                <a:sym typeface="Arial Narrow"/>
              </a:defRPr>
            </a:pPr>
            <a:r>
              <a:rPr lang="ru-RU" sz="4400" b="1" dirty="0" smtClean="0">
                <a:sym typeface="Arial Narrow"/>
              </a:rPr>
              <a:t>Не существует полиномиального алгоритма нахождения х из </a:t>
            </a:r>
            <a:r>
              <a:rPr lang="en-GB" sz="4400" b="1" dirty="0" smtClean="0">
                <a:sym typeface="Arial Narrow"/>
              </a:rPr>
              <a:t>F(x)=y</a:t>
            </a:r>
            <a:endParaRPr lang="ru-RU" sz="4400" b="1" dirty="0" smtClean="0"/>
          </a:p>
        </p:txBody>
      </p:sp>
      <p:sp>
        <p:nvSpPr>
          <p:cNvPr id="62"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smtClean="0"/>
              <a:t>Прикладная математика</a:t>
            </a:r>
            <a:endParaRPr dirty="0"/>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
        <p:nvSpPr>
          <p:cNvPr id="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1902475" y="5993904"/>
            <a:ext cx="10760827" cy="48426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2800">
                <a:solidFill>
                  <a:srgbClr val="253957"/>
                </a:solidFill>
                <a:latin typeface="+mn-lt"/>
                <a:ea typeface="+mn-ea"/>
                <a:cs typeface="+mn-cs"/>
                <a:sym typeface="Arial Narrow"/>
              </a:defRPr>
            </a:pPr>
            <a:r>
              <a:rPr lang="ru-RU" sz="4000" b="1" dirty="0" smtClean="0"/>
              <a:t>Односторонняя функция с секретом(лазейкой) К:</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b="1" dirty="0" smtClean="0"/>
              <a:t>Зная К, можно инвертировать функцию за полиномиальное время</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b="1" dirty="0" smtClean="0"/>
              <a:t>Не зная К, нельзя инвертировать функцию за полиномиальное время</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000" b="1" dirty="0" smtClean="0"/>
              <a:t>При любом К можно вычислить значение функции за полиномиальное время</a:t>
            </a:r>
            <a:endParaRPr lang="ru-RU" sz="4000" b="1" dirty="0" smtClean="0"/>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16073440"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smtClean="0"/>
              <a:t>Криптосистема с открытым ключом</a:t>
            </a:r>
            <a:endParaRPr dirty="0"/>
          </a:p>
          <a:p>
            <a:pPr algn="l">
              <a:defRPr sz="4200">
                <a:solidFill>
                  <a:srgbClr val="253957"/>
                </a:solidFill>
                <a:latin typeface="+mn-lt"/>
                <a:ea typeface="+mn-ea"/>
                <a:cs typeface="+mn-cs"/>
                <a:sym typeface="Arial Narrow"/>
              </a:defRPr>
            </a:pPr>
            <a:r>
              <a:rPr lang="ru-RU" dirty="0" smtClean="0"/>
              <a:t>Ассиметричный шифр</a:t>
            </a:r>
            <a:endParaRPr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886744" y="5993903"/>
            <a:ext cx="9262743" cy="67233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2800">
                <a:solidFill>
                  <a:srgbClr val="253957"/>
                </a:solidFill>
                <a:latin typeface="+mn-lt"/>
                <a:ea typeface="+mn-ea"/>
                <a:cs typeface="+mn-cs"/>
                <a:sym typeface="Arial Narrow"/>
              </a:defRPr>
            </a:pPr>
            <a:r>
              <a:rPr lang="ru-RU" sz="4400" b="1" dirty="0" smtClean="0"/>
              <a:t>Применение односторонней функции в криптографии позволяет:</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400" b="1" dirty="0" smtClean="0"/>
              <a:t>Организовать обмен шифрованными сообщениями с использованием открытых каналов связи</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400" b="1" dirty="0" smtClean="0"/>
              <a:t>Повысить стойкость шифра</a:t>
            </a:r>
          </a:p>
          <a:p>
            <a:pPr marL="571500" indent="-571500" algn="l">
              <a:buFont typeface="Arial" panose="020B0604020202020204" pitchFamily="34" charset="0"/>
              <a:buChar char="•"/>
              <a:defRPr sz="2800">
                <a:solidFill>
                  <a:srgbClr val="253957"/>
                </a:solidFill>
                <a:latin typeface="+mn-lt"/>
                <a:ea typeface="+mn-ea"/>
                <a:cs typeface="+mn-cs"/>
                <a:sym typeface="Arial Narrow"/>
              </a:defRPr>
            </a:pPr>
            <a:r>
              <a:rPr lang="ru-RU" sz="4400" b="1" dirty="0" smtClean="0"/>
              <a:t>Решать новые криптографические задачи (например, цифровая подпись) </a:t>
            </a:r>
          </a:p>
        </p:txBody>
      </p:sp>
      <p:sp>
        <p:nvSpPr>
          <p:cNvPr id="62"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smtClean="0"/>
              <a:t>Прикладная математика</a:t>
            </a:r>
            <a:endParaRPr dirty="0"/>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pic>
        <p:nvPicPr>
          <p:cNvPr id="1026" name="Picture 2" descr="https://myslide.ru/documents_3/dfa8f780508b4789e4bf0f2f60e9cd7d/img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95856" y="4113275"/>
            <a:ext cx="12122993" cy="8603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7477447"/>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16073440"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smtClean="0"/>
              <a:t>Криптосистема с открытым ключом</a:t>
            </a:r>
            <a:endParaRPr dirty="0"/>
          </a:p>
          <a:p>
            <a:pPr algn="l">
              <a:defRPr sz="4200">
                <a:solidFill>
                  <a:srgbClr val="253957"/>
                </a:solidFill>
                <a:latin typeface="+mn-lt"/>
                <a:ea typeface="+mn-ea"/>
                <a:cs typeface="+mn-cs"/>
                <a:sym typeface="Arial Narrow"/>
              </a:defRPr>
            </a:pPr>
            <a:r>
              <a:rPr lang="ru-RU" dirty="0" smtClean="0"/>
              <a:t>Система </a:t>
            </a:r>
            <a:r>
              <a:rPr lang="en-GB" dirty="0" smtClean="0"/>
              <a:t>RSA</a:t>
            </a:r>
            <a:endParaRPr dirty="0"/>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886743" y="5993903"/>
            <a:ext cx="11067507" cy="67233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2800">
                <a:solidFill>
                  <a:srgbClr val="253957"/>
                </a:solidFill>
                <a:latin typeface="+mn-lt"/>
                <a:ea typeface="+mn-ea"/>
                <a:cs typeface="+mn-cs"/>
                <a:sym typeface="Arial Narrow"/>
              </a:defRPr>
            </a:pPr>
            <a:r>
              <a:rPr lang="ru-RU" sz="4400" b="1" dirty="0" smtClean="0"/>
              <a:t>Пусть </a:t>
            </a:r>
            <a:r>
              <a:rPr lang="en-GB" sz="4400" b="1" dirty="0" smtClean="0"/>
              <a:t> n = p * q, </a:t>
            </a:r>
            <a:r>
              <a:rPr lang="ru-RU" sz="4400" b="1" dirty="0" smtClean="0"/>
              <a:t>где </a:t>
            </a:r>
            <a:r>
              <a:rPr lang="en-GB" sz="4400" b="1" dirty="0" smtClean="0"/>
              <a:t>p </a:t>
            </a:r>
            <a:r>
              <a:rPr lang="ru-RU" sz="4400" b="1" dirty="0" smtClean="0"/>
              <a:t>и </a:t>
            </a:r>
            <a:r>
              <a:rPr lang="en-GB" sz="4400" b="1" dirty="0" smtClean="0"/>
              <a:t>q</a:t>
            </a:r>
            <a:r>
              <a:rPr lang="ru-RU" sz="4400" b="1" dirty="0" smtClean="0"/>
              <a:t> – большие простые числа</a:t>
            </a:r>
          </a:p>
          <a:p>
            <a:pPr algn="l">
              <a:defRPr sz="2800">
                <a:solidFill>
                  <a:srgbClr val="253957"/>
                </a:solidFill>
                <a:latin typeface="+mn-lt"/>
                <a:ea typeface="+mn-ea"/>
                <a:cs typeface="+mn-cs"/>
                <a:sym typeface="Arial Narrow"/>
              </a:defRPr>
            </a:pPr>
            <a:r>
              <a:rPr lang="en-GB" sz="4400" b="1" dirty="0" smtClean="0"/>
              <a:t>e – </a:t>
            </a:r>
            <a:r>
              <a:rPr lang="ru-RU" sz="4400" b="1" dirty="0" smtClean="0"/>
              <a:t>некоторое число, взаимно простое с </a:t>
            </a:r>
            <a:r>
              <a:rPr lang="el-GR" sz="4400" b="1" dirty="0">
                <a:sym typeface="Arial Narrow"/>
              </a:rPr>
              <a:t>ϕ(</a:t>
            </a:r>
            <a:r>
              <a:rPr lang="en-US" sz="4400" b="1" dirty="0">
                <a:sym typeface="Arial Narrow"/>
              </a:rPr>
              <a:t>n</a:t>
            </a:r>
            <a:r>
              <a:rPr lang="en-US" sz="4400" b="1" dirty="0" smtClean="0">
                <a:sym typeface="Arial Narrow"/>
              </a:rPr>
              <a:t>)</a:t>
            </a:r>
            <a:endParaRPr lang="ru-RU" sz="4400" b="1" dirty="0">
              <a:sym typeface="Arial Narrow"/>
            </a:endParaRPr>
          </a:p>
          <a:p>
            <a:pPr algn="l">
              <a:defRPr sz="2800">
                <a:solidFill>
                  <a:srgbClr val="253957"/>
                </a:solidFill>
                <a:latin typeface="+mn-lt"/>
                <a:ea typeface="+mn-ea"/>
                <a:cs typeface="+mn-cs"/>
                <a:sym typeface="Arial Narrow"/>
              </a:defRPr>
            </a:pPr>
            <a:r>
              <a:rPr lang="en-GB" sz="4400" b="1" dirty="0" smtClean="0">
                <a:sym typeface="Arial Narrow"/>
              </a:rPr>
              <a:t>d – </a:t>
            </a:r>
            <a:r>
              <a:rPr lang="ru-RU" sz="4400" b="1" dirty="0" smtClean="0">
                <a:sym typeface="Arial Narrow"/>
              </a:rPr>
              <a:t>такое, что:</a:t>
            </a:r>
          </a:p>
          <a:p>
            <a:pPr algn="l">
              <a:defRPr sz="2800">
                <a:solidFill>
                  <a:srgbClr val="253957"/>
                </a:solidFill>
                <a:latin typeface="+mn-lt"/>
                <a:ea typeface="+mn-ea"/>
                <a:cs typeface="+mn-cs"/>
                <a:sym typeface="Arial Narrow"/>
              </a:defRPr>
            </a:pPr>
            <a:r>
              <a:rPr lang="ru-RU" sz="4400" b="1" dirty="0">
                <a:sym typeface="Arial Narrow"/>
              </a:rPr>
              <a:t>	</a:t>
            </a:r>
            <a:r>
              <a:rPr lang="en-GB" sz="4400" b="1" dirty="0" smtClean="0">
                <a:sym typeface="Arial Narrow"/>
              </a:rPr>
              <a:t>d*e=1(mod </a:t>
            </a:r>
            <a:r>
              <a:rPr lang="el-GR" sz="4400" b="1" dirty="0">
                <a:sym typeface="Arial Narrow"/>
              </a:rPr>
              <a:t>ϕ(</a:t>
            </a:r>
            <a:r>
              <a:rPr lang="en-US" sz="4400" b="1" dirty="0">
                <a:sym typeface="Arial Narrow"/>
              </a:rPr>
              <a:t>n</a:t>
            </a:r>
            <a:r>
              <a:rPr lang="en-US" sz="4400" b="1" dirty="0" smtClean="0">
                <a:sym typeface="Arial Narrow"/>
              </a:rPr>
              <a:t>))</a:t>
            </a:r>
          </a:p>
          <a:p>
            <a:pPr algn="l">
              <a:defRPr sz="2800">
                <a:solidFill>
                  <a:srgbClr val="253957"/>
                </a:solidFill>
                <a:latin typeface="+mn-lt"/>
                <a:ea typeface="+mn-ea"/>
                <a:cs typeface="+mn-cs"/>
                <a:sym typeface="Arial Narrow"/>
              </a:defRPr>
            </a:pPr>
            <a:r>
              <a:rPr lang="ru-RU" sz="4400" b="1" dirty="0" smtClean="0">
                <a:sym typeface="Arial Narrow"/>
              </a:rPr>
              <a:t>Числа </a:t>
            </a:r>
            <a:r>
              <a:rPr lang="en-GB" sz="4400" b="1" dirty="0" smtClean="0">
                <a:sym typeface="Arial Narrow"/>
              </a:rPr>
              <a:t>p, q </a:t>
            </a:r>
            <a:r>
              <a:rPr lang="ru-RU" sz="4400" b="1" dirty="0" smtClean="0">
                <a:sym typeface="Arial Narrow"/>
              </a:rPr>
              <a:t>и </a:t>
            </a:r>
            <a:r>
              <a:rPr lang="en-GB" sz="4400" b="1" dirty="0" smtClean="0">
                <a:sym typeface="Arial Narrow"/>
              </a:rPr>
              <a:t>d</a:t>
            </a:r>
            <a:r>
              <a:rPr lang="ru-RU" sz="4400" b="1" dirty="0" smtClean="0">
                <a:sym typeface="Arial Narrow"/>
              </a:rPr>
              <a:t> будем считать секретными и обозначим секрет </a:t>
            </a:r>
            <a:r>
              <a:rPr lang="en-GB" sz="4400" b="1" dirty="0" smtClean="0">
                <a:sym typeface="Arial Narrow"/>
              </a:rPr>
              <a:t>K = {</a:t>
            </a:r>
            <a:r>
              <a:rPr lang="en-GB" sz="4400" b="1" dirty="0" err="1" smtClean="0">
                <a:sym typeface="Arial Narrow"/>
              </a:rPr>
              <a:t>p,q,d</a:t>
            </a:r>
            <a:r>
              <a:rPr lang="en-GB" sz="4400" b="1" dirty="0" smtClean="0">
                <a:sym typeface="Arial Narrow"/>
              </a:rPr>
              <a:t>}</a:t>
            </a:r>
          </a:p>
          <a:p>
            <a:pPr algn="l">
              <a:defRPr sz="2800">
                <a:solidFill>
                  <a:srgbClr val="253957"/>
                </a:solidFill>
                <a:latin typeface="+mn-lt"/>
                <a:ea typeface="+mn-ea"/>
                <a:cs typeface="+mn-cs"/>
                <a:sym typeface="Arial Narrow"/>
              </a:defRPr>
            </a:pPr>
            <a:r>
              <a:rPr lang="ru-RU" sz="4400" b="1" dirty="0" smtClean="0"/>
              <a:t>Числа </a:t>
            </a:r>
            <a:r>
              <a:rPr lang="en-GB" sz="4400" b="1" dirty="0" smtClean="0"/>
              <a:t>n </a:t>
            </a:r>
            <a:r>
              <a:rPr lang="ru-RU" sz="4400" b="1" dirty="0" smtClean="0"/>
              <a:t>и </a:t>
            </a:r>
            <a:r>
              <a:rPr lang="en-GB" sz="4400" b="1" dirty="0" smtClean="0"/>
              <a:t>e</a:t>
            </a:r>
            <a:r>
              <a:rPr lang="ru-RU" sz="4400" b="1" dirty="0" smtClean="0"/>
              <a:t> будем считать общедоступными</a:t>
            </a:r>
          </a:p>
          <a:p>
            <a:pPr algn="l">
              <a:defRPr sz="2800">
                <a:solidFill>
                  <a:srgbClr val="253957"/>
                </a:solidFill>
                <a:latin typeface="+mn-lt"/>
                <a:ea typeface="+mn-ea"/>
                <a:cs typeface="+mn-cs"/>
                <a:sym typeface="Arial Narrow"/>
              </a:defRPr>
            </a:pPr>
            <a:r>
              <a:rPr lang="en-GB" sz="4400" b="1" dirty="0" smtClean="0"/>
              <a:t>Fk(x) = </a:t>
            </a:r>
            <a:r>
              <a:rPr lang="en-GB" sz="4400" b="1" dirty="0" err="1" smtClean="0"/>
              <a:t>x^e</a:t>
            </a:r>
            <a:r>
              <a:rPr lang="en-GB" sz="4400" b="1" dirty="0"/>
              <a:t> </a:t>
            </a:r>
            <a:r>
              <a:rPr lang="en-GB" sz="4400" b="1" dirty="0" smtClean="0"/>
              <a:t>(mod n) </a:t>
            </a:r>
            <a:endParaRPr lang="ru-RU" sz="4400" b="1" dirty="0" smtClean="0"/>
          </a:p>
        </p:txBody>
      </p:sp>
      <p:sp>
        <p:nvSpPr>
          <p:cNvPr id="62"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smtClean="0"/>
              <a:t>Прикладная математика</a:t>
            </a:r>
            <a:endParaRPr dirty="0"/>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spTree>
    <p:extLst>
      <p:ext uri="{BB962C8B-B14F-4D97-AF65-F5344CB8AC3E}">
        <p14:creationId xmlns:p14="http://schemas.microsoft.com/office/powerpoint/2010/main" val="2157132220"/>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9" y="2972786"/>
            <a:ext cx="16073440" cy="2313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dirty="0" smtClean="0"/>
              <a:t>Криптосистема с открытым ключом</a:t>
            </a:r>
            <a:endParaRPr dirty="0"/>
          </a:p>
          <a:p>
            <a:pPr algn="l">
              <a:defRPr sz="4200">
                <a:solidFill>
                  <a:srgbClr val="253957"/>
                </a:solidFill>
                <a:latin typeface="+mn-lt"/>
                <a:ea typeface="+mn-ea"/>
                <a:cs typeface="+mn-cs"/>
                <a:sym typeface="Arial Narrow"/>
              </a:defRPr>
            </a:pPr>
            <a:r>
              <a:rPr lang="ru-RU" dirty="0" smtClean="0"/>
              <a:t>Пример шифрования в системе </a:t>
            </a:r>
            <a:r>
              <a:rPr lang="en-GB" dirty="0" smtClean="0"/>
              <a:t>RSA</a:t>
            </a:r>
            <a:endParaRPr dirty="0"/>
          </a:p>
        </p:txBody>
      </p:sp>
      <p:sp>
        <p:nvSpPr>
          <p:cNvPr id="62" name="Название подразделения, лаборатории, факультета и т.д."/>
          <p:cNvSpPr txBox="1"/>
          <p:nvPr/>
        </p:nvSpPr>
        <p:spPr>
          <a:xfrm>
            <a:off x="11338744" y="942364"/>
            <a:ext cx="11366416" cy="513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71437" tIns="71437" rIns="71437" bIns="71437" anchor="ctr">
            <a:spAutoFit/>
          </a:bodyPr>
          <a:lstStyle>
            <a:lvl1pPr algn="r">
              <a:defRPr sz="2400">
                <a:solidFill>
                  <a:srgbClr val="253957"/>
                </a:solidFill>
                <a:latin typeface="+mn-lt"/>
                <a:ea typeface="+mn-ea"/>
                <a:cs typeface="+mn-cs"/>
                <a:sym typeface="Arial Narrow"/>
              </a:defRPr>
            </a:lvl1pPr>
          </a:lstStyle>
          <a:p>
            <a:r>
              <a:rPr lang="ru-RU" dirty="0" smtClean="0"/>
              <a:t>Прикладная математика</a:t>
            </a:r>
            <a:endParaRPr dirty="0"/>
          </a:p>
        </p:txBody>
      </p:sp>
      <p:pic>
        <p:nvPicPr>
          <p:cNvPr id="63" name="Изображение" descr="Изображение"/>
          <p:cNvPicPr>
            <a:picLocks noChangeAspect="1"/>
          </p:cNvPicPr>
          <p:nvPr/>
        </p:nvPicPr>
        <p:blipFill>
          <a:blip r:embed="rId2">
            <a:extLst/>
          </a:blip>
          <a:stretch>
            <a:fillRect/>
          </a:stretch>
        </p:blipFill>
        <p:spPr>
          <a:xfrm>
            <a:off x="1226606" y="586180"/>
            <a:ext cx="1199579" cy="1199579"/>
          </a:xfrm>
          <a:prstGeom prst="rect">
            <a:avLst/>
          </a:prstGeom>
          <a:ln w="12700">
            <a:miter lim="400000"/>
          </a:ln>
        </p:spPr>
      </p:pic>
      <p:pic>
        <p:nvPicPr>
          <p:cNvPr id="2050" name="Picture 2" descr="https://sun9-2.userapi.com/39b72lQEI9Bl7LvDTNG_Wglb4yDQI6qJ_YxSUg/jSDZrOXJOd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7700" y="4129399"/>
            <a:ext cx="19586176" cy="88596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641979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 name="Изображение" descr="Изображение"/>
          <p:cNvPicPr>
            <a:picLocks noChangeAspect="1"/>
          </p:cNvPicPr>
          <p:nvPr/>
        </p:nvPicPr>
        <p:blipFill>
          <a:blip r:embed="rId2">
            <a:extLst/>
          </a:blip>
          <a:stretch>
            <a:fillRect/>
          </a:stretch>
        </p:blipFill>
        <p:spPr>
          <a:xfrm>
            <a:off x="10594075" y="4920064"/>
            <a:ext cx="3195850" cy="3090059"/>
          </a:xfrm>
          <a:prstGeom prst="rect">
            <a:avLst/>
          </a:prstGeom>
          <a:ln w="12700">
            <a:miter lim="400000"/>
          </a:ln>
        </p:spPr>
      </p:pic>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574</TotalTime>
  <Words>182</Words>
  <Application>Microsoft Office PowerPoint</Application>
  <PresentationFormat>Произвольный</PresentationFormat>
  <Paragraphs>35</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Бегунова Анна</dc:creator>
  <cp:lastModifiedBy>Пользователь Windows</cp:lastModifiedBy>
  <cp:revision>27</cp:revision>
  <dcterms:modified xsi:type="dcterms:W3CDTF">2020-10-24T12:14:34Z</dcterms:modified>
</cp:coreProperties>
</file>